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80" d="100"/>
          <a:sy n="80" d="100"/>
        </p:scale>
        <p:origin x="180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95AD09-0403-0244-8305-A2EBD9EA7F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FC9DE5-5A7B-1A45-A407-F3C0E6BFB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48E3A-8F22-6646-AFDF-4A9282E6C637}" type="datetimeFigureOut">
              <a:rPr lang="en-US" smtClean="0"/>
              <a:t>2/23/20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4D773-65B7-F340-AFB7-859F1194D0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66E890-3A7C-1041-983D-D0BBDA1A5F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E190A-209D-8244-9F94-233DA5CA9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31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24250" y="6491478"/>
            <a:ext cx="3350514" cy="757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6378702"/>
            <a:ext cx="9144000" cy="17525"/>
          </a:xfrm>
          <a:custGeom>
            <a:avLst/>
            <a:gdLst/>
            <a:ahLst/>
            <a:cxnLst/>
            <a:rect l="l" t="t" r="r" b="b"/>
            <a:pathLst>
              <a:path w="9144000" h="17525">
                <a:moveTo>
                  <a:pt x="9144000" y="17525"/>
                </a:moveTo>
                <a:lnTo>
                  <a:pt x="9144000" y="1523"/>
                </a:lnTo>
                <a:lnTo>
                  <a:pt x="0" y="0"/>
                </a:lnTo>
                <a:lnTo>
                  <a:pt x="0" y="16002"/>
                </a:lnTo>
                <a:lnTo>
                  <a:pt x="9144000" y="1752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6491477"/>
            <a:ext cx="719328" cy="6865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76933" y="459486"/>
            <a:ext cx="17525" cy="6858000"/>
          </a:xfrm>
          <a:custGeom>
            <a:avLst/>
            <a:gdLst/>
            <a:ahLst/>
            <a:cxnLst/>
            <a:rect l="l" t="t" r="r" b="b"/>
            <a:pathLst>
              <a:path w="17525" h="6858000">
                <a:moveTo>
                  <a:pt x="17525" y="0"/>
                </a:moveTo>
                <a:lnTo>
                  <a:pt x="1523" y="0"/>
                </a:lnTo>
                <a:lnTo>
                  <a:pt x="0" y="6858000"/>
                </a:lnTo>
                <a:lnTo>
                  <a:pt x="16002" y="6858000"/>
                </a:lnTo>
                <a:lnTo>
                  <a:pt x="175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2155" y="932434"/>
            <a:ext cx="7054088" cy="71113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2659" y="1948179"/>
            <a:ext cx="7993080" cy="45328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72473" y="6849618"/>
            <a:ext cx="204784" cy="2031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hyperlink" Target="http://www.apastyl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mje.org/ethical_1autho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8165" y="1515871"/>
            <a:ext cx="5216525" cy="37198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8900" algn="r">
              <a:lnSpc>
                <a:spcPct val="100000"/>
              </a:lnSpc>
            </a:pPr>
            <a:r>
              <a:rPr sz="4300" b="1" spc="-5" dirty="0">
                <a:solidFill>
                  <a:srgbClr val="1F497C"/>
                </a:solidFill>
                <a:latin typeface="Calibri"/>
                <a:cs typeface="Calibri"/>
              </a:rPr>
              <a:t>Guideline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sz="4300" b="1" spc="-1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300" b="1" spc="-70" dirty="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sz="4300" b="1" spc="-5" dirty="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300" b="1" spc="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300" b="1" spc="-5" dirty="0">
                <a:solidFill>
                  <a:srgbClr val="1F497C"/>
                </a:solidFill>
                <a:latin typeface="Calibri"/>
                <a:cs typeface="Calibri"/>
              </a:rPr>
              <a:t>Autho</a:t>
            </a:r>
            <a:r>
              <a:rPr sz="4300" b="1" spc="-5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s Publishing</a:t>
            </a:r>
            <a:r>
              <a:rPr sz="4300" b="1" spc="-20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300" b="1" spc="-5" dirty="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n the Canadian Journal </a:t>
            </a:r>
            <a:r>
              <a:rPr sz="4300" b="1" spc="-5" dirty="0">
                <a:solidFill>
                  <a:srgbClr val="1F497C"/>
                </a:solidFill>
                <a:latin typeface="Calibri"/>
                <a:cs typeface="Calibri"/>
              </a:rPr>
              <a:t>of Ca</a:t>
            </a:r>
            <a:r>
              <a:rPr sz="4300" b="1" spc="-6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sz="4300" b="1" spc="-5" dirty="0">
                <a:solidFill>
                  <a:srgbClr val="1F497C"/>
                </a:solidFill>
                <a:latin typeface="Calibri"/>
                <a:cs typeface="Calibri"/>
              </a:rPr>
              <a:t>io</a:t>
            </a:r>
            <a:r>
              <a:rPr sz="4300" b="1" spc="-65" dirty="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sz="4300" b="1" spc="-5" dirty="0">
                <a:solidFill>
                  <a:srgbClr val="1F497C"/>
                </a:solidFill>
                <a:latin typeface="Calibri"/>
                <a:cs typeface="Calibri"/>
              </a:rPr>
              <a:t>scula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300" b="1" spc="-1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Nu</a:t>
            </a:r>
            <a:r>
              <a:rPr sz="4300" b="1" spc="-55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300" b="1" spc="0" dirty="0">
                <a:solidFill>
                  <a:srgbClr val="1F497C"/>
                </a:solidFill>
                <a:latin typeface="Calibri"/>
                <a:cs typeface="Calibri"/>
              </a:rPr>
              <a:t>sing</a:t>
            </a:r>
            <a:endParaRPr sz="43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73"/>
              </a:spcBef>
            </a:pPr>
            <a:endParaRPr sz="1100" dirty="0"/>
          </a:p>
          <a:p>
            <a:pPr marR="83820" algn="r">
              <a:lnSpc>
                <a:spcPct val="100000"/>
              </a:lnSpc>
            </a:pPr>
            <a:r>
              <a:rPr sz="4300" b="1" spc="-5" dirty="0">
                <a:solidFill>
                  <a:srgbClr val="1F497C"/>
                </a:solidFill>
                <a:latin typeface="Calibri"/>
                <a:cs typeface="Calibri"/>
              </a:rPr>
              <a:t>20</a:t>
            </a:r>
            <a:r>
              <a:rPr lang="en-CA" sz="4300" b="1" spc="-5" dirty="0">
                <a:solidFill>
                  <a:srgbClr val="1F497C"/>
                </a:solidFill>
                <a:latin typeface="Calibri"/>
                <a:cs typeface="Calibri"/>
              </a:rPr>
              <a:t>20</a:t>
            </a:r>
            <a:endParaRPr sz="4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3526" y="2067052"/>
            <a:ext cx="7015480" cy="39516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Two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authors</a:t>
            </a:r>
            <a:endParaRPr sz="2000" dirty="0">
              <a:latin typeface="Lucida Sans Unicode"/>
              <a:cs typeface="Lucida Sans Unicode"/>
            </a:endParaRPr>
          </a:p>
          <a:p>
            <a:pPr marL="524510" marR="428625" indent="-285750">
              <a:lnSpc>
                <a:spcPct val="100000"/>
              </a:lnSpc>
              <a:spcBef>
                <a:spcPts val="300"/>
              </a:spcBef>
              <a:buClr>
                <a:srgbClr val="4F82BD"/>
              </a:buClr>
              <a:buFont typeface="Verdana"/>
              <a:buChar char="◦"/>
              <a:tabLst>
                <a:tab pos="524510" algn="l"/>
              </a:tabLst>
            </a:pPr>
            <a:r>
              <a:rPr sz="2000" spc="-15" dirty="0">
                <a:latin typeface="Lucida Sans Unicode"/>
                <a:cs typeface="Lucida Sans Unicode"/>
              </a:rPr>
              <a:t>When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source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has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two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autho</a:t>
            </a:r>
            <a:r>
              <a:rPr sz="2000" spc="-20" dirty="0">
                <a:latin typeface="Lucida Sans Unicode"/>
                <a:cs typeface="Lucida Sans Unicode"/>
              </a:rPr>
              <a:t>r</a:t>
            </a:r>
            <a:r>
              <a:rPr sz="2000" spc="0" dirty="0">
                <a:latin typeface="Lucida Sans Unicode"/>
                <a:cs typeface="Lucida Sans Unicode"/>
              </a:rPr>
              <a:t>s,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both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autho</a:t>
            </a:r>
            <a:r>
              <a:rPr sz="2000" spc="-20" dirty="0">
                <a:latin typeface="Lucida Sans Unicode"/>
                <a:cs typeface="Lucida Sans Unicode"/>
              </a:rPr>
              <a:t>r</a:t>
            </a:r>
            <a:r>
              <a:rPr sz="2000" spc="0" dirty="0">
                <a:latin typeface="Lucida Sans Unicode"/>
                <a:cs typeface="Lucida Sans Unicode"/>
              </a:rPr>
              <a:t>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are included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every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time the sources is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cited.</a:t>
            </a:r>
            <a:endParaRPr sz="20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endParaRPr lang="en-CA" sz="2000" spc="-1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lang="en-CA" sz="2000" b="1" spc="-10" dirty="0">
                <a:latin typeface="Lucida Sans Unicode"/>
                <a:cs typeface="Lucida Sans Unicode"/>
              </a:rPr>
              <a:t>*NOTE: NEW in APA 7</a:t>
            </a:r>
            <a:r>
              <a:rPr lang="en-CA" sz="2000" b="1" spc="-10" baseline="30000" dirty="0">
                <a:latin typeface="Lucida Sans Unicode"/>
                <a:cs typeface="Lucida Sans Unicode"/>
              </a:rPr>
              <a:t>th</a:t>
            </a:r>
            <a:r>
              <a:rPr lang="en-CA" sz="2000" b="1" spc="-10" dirty="0">
                <a:latin typeface="Lucida Sans Unicode"/>
                <a:cs typeface="Lucida Sans Unicode"/>
              </a:rPr>
              <a:t> </a:t>
            </a:r>
            <a:r>
              <a:rPr lang="en-CA" sz="2000" b="1" spc="-10" dirty="0" err="1">
                <a:latin typeface="Lucida Sans Unicode"/>
                <a:cs typeface="Lucida Sans Unicode"/>
              </a:rPr>
              <a:t>ed</a:t>
            </a:r>
            <a:r>
              <a:rPr lang="en-CA" sz="2000" b="1" spc="-10" dirty="0">
                <a:latin typeface="Lucida Sans Unicode"/>
                <a:cs typeface="Lucida Sans Unicode"/>
              </a:rPr>
              <a:t>: 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the first, and subsequent  in-text citation of a work by more than two authors list only the first author, followed by “et al.”</a:t>
            </a:r>
            <a:r>
              <a:rPr lang="en-CA" sz="20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5173" y="6849618"/>
            <a:ext cx="17970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75615">
              <a:lnSpc>
                <a:spcPct val="100000"/>
              </a:lnSpc>
            </a:pPr>
            <a:r>
              <a:rPr sz="4100" b="1" spc="-355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-7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x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Ci</a:t>
            </a:r>
            <a:r>
              <a:rPr sz="4100" b="1" spc="-40" dirty="0">
                <a:solidFill>
                  <a:srgbClr val="1F497C"/>
                </a:solidFill>
                <a:latin typeface="Calibri"/>
                <a:cs typeface="Calibri"/>
              </a:rPr>
              <a:t>ta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tions</a:t>
            </a:r>
            <a:r>
              <a:rPr lang="en-CA" sz="4100" b="1" spc="0" dirty="0">
                <a:solidFill>
                  <a:srgbClr val="1F497C"/>
                </a:solidFill>
                <a:latin typeface="Calibri"/>
                <a:cs typeface="Calibri"/>
              </a:rPr>
              <a:t>, cont’d:*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600" y="1524001"/>
            <a:ext cx="7289037" cy="55288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Reference </a:t>
            </a:r>
            <a:r>
              <a:rPr sz="2000" spc="-10" dirty="0">
                <a:latin typeface="Lucida Sans Unicode"/>
                <a:cs typeface="Lucida Sans Unicode"/>
              </a:rPr>
              <a:t>list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begins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on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new page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IMPORT</a:t>
            </a:r>
            <a:r>
              <a:rPr sz="2000" spc="-25" dirty="0">
                <a:latin typeface="Lucida Sans Unicode"/>
                <a:cs typeface="Lucida Sans Unicode"/>
              </a:rPr>
              <a:t>A</a:t>
            </a:r>
            <a:r>
              <a:rPr sz="2000" spc="0" dirty="0">
                <a:latin typeface="Lucida Sans Unicode"/>
                <a:cs typeface="Lucida Sans Unicode"/>
              </a:rPr>
              <a:t>N</a:t>
            </a:r>
            <a:r>
              <a:rPr sz="2000" spc="-20" dirty="0">
                <a:latin typeface="Lucida Sans Unicode"/>
                <a:cs typeface="Lucida Sans Unicode"/>
              </a:rPr>
              <a:t>T</a:t>
            </a:r>
            <a:r>
              <a:rPr sz="2000" spc="0" dirty="0">
                <a:latin typeface="Lucida Sans Unicode"/>
                <a:cs typeface="Lucida Sans Unicode"/>
              </a:rPr>
              <a:t>: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all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sources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included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reference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list are cited in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body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of </a:t>
            </a:r>
            <a:r>
              <a:rPr sz="2000" spc="-15" dirty="0">
                <a:latin typeface="Lucida Sans Unicode"/>
                <a:cs typeface="Lucida Sans Unicode"/>
              </a:rPr>
              <a:t>the paper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and </a:t>
            </a:r>
            <a:r>
              <a:rPr sz="2000" spc="-10" dirty="0">
                <a:latin typeface="Lucida Sans Unicode"/>
                <a:cs typeface="Lucida Sans Unicode"/>
              </a:rPr>
              <a:t>all </a:t>
            </a:r>
            <a:r>
              <a:rPr sz="2000" spc="-15" dirty="0">
                <a:latin typeface="Lucida Sans Unicode"/>
                <a:cs typeface="Lucida Sans Unicode"/>
              </a:rPr>
              <a:t>sources</a:t>
            </a:r>
            <a:r>
              <a:rPr sz="2000" spc="-10" dirty="0">
                <a:latin typeface="Lucida Sans Unicode"/>
                <a:cs typeface="Lucida Sans Unicode"/>
              </a:rPr>
              <a:t> cited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paper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are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included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reference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list.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References</a:t>
            </a:r>
            <a:r>
              <a:rPr sz="2000" spc="-10" dirty="0">
                <a:latin typeface="Lucida Sans Unicode"/>
                <a:cs typeface="Lucida Sans Unicode"/>
              </a:rPr>
              <a:t> are alphabetical</a:t>
            </a:r>
            <a:r>
              <a:rPr sz="2000" spc="-15" dirty="0">
                <a:latin typeface="Lucida Sans Unicode"/>
                <a:cs typeface="Lucida Sans Unicode"/>
              </a:rPr>
              <a:t> by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surnames</a:t>
            </a:r>
            <a:r>
              <a:rPr sz="2000" spc="-10" dirty="0">
                <a:latin typeface="Lucida Sans Unicode"/>
                <a:cs typeface="Lucida Sans Unicode"/>
              </a:rPr>
              <a:t> of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first</a:t>
            </a:r>
            <a:r>
              <a:rPr sz="2000" spc="-15" dirty="0">
                <a:latin typeface="Lucida Sans Unicode"/>
                <a:cs typeface="Lucida Sans Unicode"/>
              </a:rPr>
              <a:t> autho</a:t>
            </a:r>
            <a:r>
              <a:rPr sz="2000" spc="-20" dirty="0">
                <a:latin typeface="Lucida Sans Unicode"/>
                <a:cs typeface="Lucida Sans Unicode"/>
              </a:rPr>
              <a:t>r</a:t>
            </a:r>
            <a:r>
              <a:rPr sz="2000" spc="0" dirty="0">
                <a:latin typeface="Lucida Sans Unicode"/>
                <a:cs typeface="Lucida Sans Unicode"/>
              </a:rPr>
              <a:t>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When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there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are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more </a:t>
            </a:r>
            <a:r>
              <a:rPr lang="en-CA" sz="2000" spc="-15" dirty="0">
                <a:latin typeface="Lucida Sans Unicode"/>
                <a:cs typeface="Lucida Sans Unicode"/>
              </a:rPr>
              <a:t>than 20*</a:t>
            </a:r>
            <a:r>
              <a:rPr sz="2000" spc="-15" dirty="0">
                <a:latin typeface="Lucida Sans Unicode"/>
                <a:cs typeface="Lucida Sans Unicode"/>
              </a:rPr>
              <a:t>authors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include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first six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authors’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names,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insert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3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ellipses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“…”</a:t>
            </a:r>
            <a:r>
              <a:rPr sz="2000" spc="2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and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add</a:t>
            </a:r>
            <a:r>
              <a:rPr sz="2000" spc="-10" dirty="0">
                <a:latin typeface="Lucida Sans Unicode"/>
                <a:cs typeface="Lucida Sans Unicode"/>
              </a:rPr>
              <a:t> the last author’s </a:t>
            </a:r>
            <a:r>
              <a:rPr sz="2000" spc="-15" dirty="0">
                <a:latin typeface="Lucida Sans Unicode"/>
                <a:cs typeface="Lucida Sans Unicode"/>
              </a:rPr>
              <a:t>name.</a:t>
            </a:r>
            <a:endParaRPr lang="en-CA" sz="2000" spc="-15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endParaRPr lang="en-CA" sz="2000" spc="-15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*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NOTE: NEW in APA 7</a:t>
            </a:r>
            <a:r>
              <a:rPr lang="en-CA" sz="2000" b="1" baseline="30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CA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ed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</a:p>
          <a:p>
            <a:pPr marL="679600" indent="-342900">
              <a:lnSpc>
                <a:spcPct val="100000"/>
              </a:lnSpc>
              <a:buFont typeface="Wingdings" pitchFamily="2" charset="2"/>
              <a:buChar char="v"/>
            </a:pP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reference section lists up to 20 authors for a single work</a:t>
            </a:r>
            <a:r>
              <a:rPr lang="en-CA" sz="20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pPr marL="12700"/>
            <a:endParaRPr lang="en-CA" sz="2400" spc="-15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55600" indent="-342900">
              <a:lnSpc>
                <a:spcPct val="100000"/>
              </a:lnSpc>
              <a:buFont typeface="Wingdings" pitchFamily="2" charset="2"/>
              <a:buChar char="v"/>
            </a:pPr>
            <a:endParaRPr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609600"/>
            <a:ext cx="7054088" cy="711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3860">
              <a:lnSpc>
                <a:spcPct val="100000"/>
              </a:lnSpc>
            </a:pPr>
            <a:r>
              <a:rPr lang="en-CA" sz="4100" b="1" spc="-60" dirty="0">
                <a:solidFill>
                  <a:srgbClr val="1F497C"/>
                </a:solidFill>
                <a:latin typeface="Calibri"/>
                <a:cs typeface="Calibri"/>
              </a:rPr>
              <a:t>APA re </a:t>
            </a: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-3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Li</a:t>
            </a:r>
            <a:r>
              <a:rPr sz="4100" b="1" spc="-50" dirty="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lang="en-CA" sz="4100" b="1" spc="0" dirty="0">
                <a:solidFill>
                  <a:srgbClr val="1F497C"/>
                </a:solidFill>
                <a:latin typeface="Calibri"/>
                <a:cs typeface="Calibri"/>
              </a:rPr>
              <a:t>*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2038858"/>
            <a:ext cx="6868913" cy="436194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20" dirty="0">
                <a:latin typeface="Lucida Sans Unicode"/>
                <a:cs typeface="Lucida Sans Unicode"/>
              </a:rPr>
              <a:t>Journa</a:t>
            </a:r>
            <a:r>
              <a:rPr sz="2000" spc="-10" dirty="0">
                <a:latin typeface="Lucida Sans Unicode"/>
                <a:cs typeface="Lucida Sans Unicode"/>
              </a:rPr>
              <a:t>l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article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20" dirty="0">
                <a:latin typeface="Lucida Sans Unicode"/>
                <a:cs typeface="Lucida Sans Unicode"/>
              </a:rPr>
              <a:t>example:</a:t>
            </a:r>
            <a:endParaRPr sz="2000" dirty="0">
              <a:latin typeface="Lucida Sans Unicode"/>
              <a:cs typeface="Lucida Sans Unicode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 dirty="0"/>
          </a:p>
          <a:p>
            <a:pPr marL="817880" marR="458470" indent="-549910">
              <a:lnSpc>
                <a:spcPts val="2400"/>
              </a:lnSpc>
            </a:pPr>
            <a:r>
              <a:rPr sz="2000" spc="-15" dirty="0">
                <a:latin typeface="Lucida Sans Unicode"/>
                <a:cs typeface="Lucida Sans Unicode"/>
              </a:rPr>
              <a:t>Smith,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G.,</a:t>
            </a:r>
            <a:r>
              <a:rPr sz="2000" spc="2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&amp;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Jones,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S.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(2013).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day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dog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stood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still</a:t>
            </a:r>
            <a:r>
              <a:rPr sz="2000" spc="-10" dirty="0">
                <a:latin typeface="Lucida Sans Unicode"/>
                <a:cs typeface="Lucida Sans Unicode"/>
              </a:rPr>
              <a:t>.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100" spc="-55" dirty="0">
                <a:latin typeface="Lucida Sans Unicode"/>
                <a:cs typeface="Lucida Sans Unicode"/>
              </a:rPr>
              <a:t>Journal</a:t>
            </a:r>
            <a:r>
              <a:rPr sz="2100" spc="-40" dirty="0">
                <a:latin typeface="Lucida Sans Unicode"/>
                <a:cs typeface="Lucida Sans Unicode"/>
              </a:rPr>
              <a:t> </a:t>
            </a:r>
            <a:r>
              <a:rPr sz="2100" spc="-55" dirty="0">
                <a:latin typeface="Lucida Sans Unicode"/>
                <a:cs typeface="Lucida Sans Unicode"/>
              </a:rPr>
              <a:t>of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55" dirty="0">
                <a:latin typeface="Lucida Sans Unicode"/>
                <a:cs typeface="Lucida Sans Unicode"/>
              </a:rPr>
              <a:t>Pet</a:t>
            </a:r>
            <a:r>
              <a:rPr sz="2100" spc="-40" dirty="0">
                <a:latin typeface="Lucida Sans Unicode"/>
                <a:cs typeface="Lucida Sans Unicode"/>
              </a:rPr>
              <a:t> </a:t>
            </a:r>
            <a:r>
              <a:rPr sz="2100" spc="-45" dirty="0">
                <a:latin typeface="Lucida Sans Unicode"/>
                <a:cs typeface="Lucida Sans Unicode"/>
              </a:rPr>
              <a:t>Activities,</a:t>
            </a:r>
            <a:r>
              <a:rPr sz="2100" spc="-25" dirty="0">
                <a:latin typeface="Lucida Sans Unicode"/>
                <a:cs typeface="Lucida Sans Unicode"/>
              </a:rPr>
              <a:t> </a:t>
            </a:r>
            <a:r>
              <a:rPr sz="2100" spc="-70" dirty="0">
                <a:latin typeface="Lucida Sans Unicode"/>
                <a:cs typeface="Lucida Sans Unicode"/>
              </a:rPr>
              <a:t>3</a:t>
            </a:r>
            <a:r>
              <a:rPr sz="2000" spc="-70" dirty="0">
                <a:latin typeface="Lucida Sans Unicode"/>
                <a:cs typeface="Lucida Sans Unicode"/>
              </a:rPr>
              <a:t>,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415-418.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42900" marR="45847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Only</a:t>
            </a:r>
            <a:r>
              <a:rPr sz="2000" spc="-10" dirty="0">
                <a:latin typeface="Lucida Sans Unicode"/>
                <a:cs typeface="Lucida Sans Unicode"/>
              </a:rPr>
              <a:t> inc</a:t>
            </a:r>
            <a:r>
              <a:rPr sz="2000" spc="-20" dirty="0">
                <a:latin typeface="Lucida Sans Unicode"/>
                <a:cs typeface="Lucida Sans Unicode"/>
              </a:rPr>
              <a:t>l</a:t>
            </a:r>
            <a:r>
              <a:rPr sz="2000" spc="-15" dirty="0">
                <a:latin typeface="Lucida Sans Unicode"/>
                <a:cs typeface="Lucida Sans Unicode"/>
              </a:rPr>
              <a:t>ude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issue </a:t>
            </a:r>
            <a:r>
              <a:rPr sz="2000" spc="-15" dirty="0">
                <a:latin typeface="Lucida Sans Unicode"/>
                <a:cs typeface="Lucida Sans Unicode"/>
              </a:rPr>
              <a:t>number</a:t>
            </a:r>
            <a:r>
              <a:rPr sz="2000" spc="-10" dirty="0">
                <a:latin typeface="Lucida Sans Unicode"/>
                <a:cs typeface="Lucida Sans Unicode"/>
              </a:rPr>
              <a:t> of </a:t>
            </a:r>
            <a:r>
              <a:rPr sz="2000" spc="-15" dirty="0">
                <a:latin typeface="Lucida Sans Unicode"/>
                <a:cs typeface="Lucida Sans Unicode"/>
              </a:rPr>
              <a:t>a </a:t>
            </a:r>
            <a:r>
              <a:rPr sz="2000" spc="-10" dirty="0">
                <a:latin typeface="Lucida Sans Unicode"/>
                <a:cs typeface="Lucida Sans Unicode"/>
              </a:rPr>
              <a:t>journal </a:t>
            </a:r>
            <a:r>
              <a:rPr sz="2000" spc="0" dirty="0">
                <a:latin typeface="Lucida Sans Unicode"/>
                <a:cs typeface="Lucida Sans Unicode"/>
              </a:rPr>
              <a:t>if</a:t>
            </a:r>
            <a:r>
              <a:rPr lang="en-CA" sz="2000" spc="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each</a:t>
            </a:r>
            <a:r>
              <a:rPr sz="2000" spc="-10" dirty="0">
                <a:latin typeface="Lucida Sans Unicode"/>
                <a:cs typeface="Lucida Sans Unicode"/>
              </a:rPr>
              <a:t> issue begi</a:t>
            </a:r>
            <a:r>
              <a:rPr sz="2000" spc="-20" dirty="0">
                <a:latin typeface="Lucida Sans Unicode"/>
                <a:cs typeface="Lucida Sans Unicode"/>
              </a:rPr>
              <a:t>n</a:t>
            </a:r>
            <a:r>
              <a:rPr sz="2000" spc="0" dirty="0">
                <a:latin typeface="Lucida Sans Unicode"/>
                <a:cs typeface="Lucida Sans Unicode"/>
              </a:rPr>
              <a:t>s</a:t>
            </a:r>
            <a:r>
              <a:rPr sz="2000" spc="-10" dirty="0">
                <a:latin typeface="Lucida Sans Unicode"/>
                <a:cs typeface="Lucida Sans Unicode"/>
              </a:rPr>
              <a:t> o</a:t>
            </a:r>
            <a:r>
              <a:rPr sz="2000" spc="-15" dirty="0">
                <a:latin typeface="Lucida Sans Unicode"/>
                <a:cs typeface="Lucida Sans Unicode"/>
              </a:rPr>
              <a:t>n</a:t>
            </a:r>
            <a:r>
              <a:rPr sz="2000" spc="-10" dirty="0">
                <a:latin typeface="Lucida Sans Unicode"/>
                <a:cs typeface="Lucida Sans Unicode"/>
              </a:rPr>
              <a:t> pag</a:t>
            </a:r>
            <a:r>
              <a:rPr sz="2000" spc="-15" dirty="0">
                <a:latin typeface="Lucida Sans Unicode"/>
                <a:cs typeface="Lucida Sans Unicode"/>
              </a:rPr>
              <a:t>e</a:t>
            </a:r>
            <a:r>
              <a:rPr sz="2000" spc="-10" dirty="0">
                <a:latin typeface="Lucida Sans Unicode"/>
                <a:cs typeface="Lucida Sans Unicode"/>
              </a:rPr>
              <a:t> 1. Th</a:t>
            </a:r>
            <a:r>
              <a:rPr sz="2000" spc="-15" dirty="0">
                <a:latin typeface="Lucida Sans Unicode"/>
                <a:cs typeface="Lucida Sans Unicode"/>
              </a:rPr>
              <a:t>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issu</a:t>
            </a:r>
            <a:r>
              <a:rPr sz="2000" spc="-15" dirty="0">
                <a:latin typeface="Lucida Sans Unicode"/>
                <a:cs typeface="Lucida Sans Unicode"/>
              </a:rPr>
              <a:t>e</a:t>
            </a:r>
            <a:r>
              <a:rPr sz="2000" spc="-10" dirty="0">
                <a:latin typeface="Lucida Sans Unicode"/>
                <a:cs typeface="Lucida Sans Unicode"/>
              </a:rPr>
              <a:t> appe</a:t>
            </a:r>
            <a:r>
              <a:rPr sz="2000" spc="-25" dirty="0">
                <a:latin typeface="Lucida Sans Unicode"/>
                <a:cs typeface="Lucida Sans Unicode"/>
              </a:rPr>
              <a:t>a</a:t>
            </a:r>
            <a:r>
              <a:rPr sz="2000" spc="-10" dirty="0">
                <a:latin typeface="Lucida Sans Unicode"/>
                <a:cs typeface="Lucida Sans Unicode"/>
              </a:rPr>
              <a:t>rs </a:t>
            </a:r>
            <a:r>
              <a:rPr sz="2000" spc="-5" dirty="0">
                <a:latin typeface="Lucida Sans Unicode"/>
                <a:cs typeface="Lucida Sans Unicode"/>
              </a:rPr>
              <a:t>i</a:t>
            </a:r>
            <a:r>
              <a:rPr sz="2000" spc="-15" dirty="0">
                <a:latin typeface="Lucida Sans Unicode"/>
                <a:cs typeface="Lucida Sans Unicode"/>
              </a:rPr>
              <a:t>n</a:t>
            </a:r>
            <a:r>
              <a:rPr sz="2000" spc="-10" dirty="0">
                <a:latin typeface="Lucida Sans Unicode"/>
                <a:cs typeface="Lucida Sans Unicode"/>
              </a:rPr>
              <a:t> bracket</a:t>
            </a:r>
            <a:r>
              <a:rPr sz="2000" spc="-15" dirty="0">
                <a:latin typeface="Lucida Sans Unicode"/>
                <a:cs typeface="Lucida Sans Unicode"/>
              </a:rPr>
              <a:t>s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5" dirty="0">
                <a:latin typeface="Lucida Sans Unicode"/>
                <a:cs typeface="Lucida Sans Unicode"/>
              </a:rPr>
              <a:t>aft</a:t>
            </a:r>
            <a:r>
              <a:rPr sz="2000" spc="-20" dirty="0">
                <a:latin typeface="Lucida Sans Unicode"/>
                <a:cs typeface="Lucida Sans Unicode"/>
              </a:rPr>
              <a:t>e</a:t>
            </a:r>
            <a:r>
              <a:rPr sz="2000" spc="-10" dirty="0">
                <a:latin typeface="Lucida Sans Unicode"/>
                <a:cs typeface="Lucida Sans Unicode"/>
              </a:rPr>
              <a:t>r </a:t>
            </a:r>
            <a:r>
              <a:rPr sz="2000" spc="-5" dirty="0">
                <a:latin typeface="Lucida Sans Unicode"/>
                <a:cs typeface="Lucida Sans Unicode"/>
              </a:rPr>
              <a:t>t</a:t>
            </a:r>
            <a:r>
              <a:rPr sz="2000" spc="-10" dirty="0">
                <a:latin typeface="Lucida Sans Unicode"/>
                <a:cs typeface="Lucida Sans Unicode"/>
              </a:rPr>
              <a:t>h</a:t>
            </a:r>
            <a:r>
              <a:rPr sz="2000" spc="-15" dirty="0">
                <a:latin typeface="Lucida Sans Unicode"/>
                <a:cs typeface="Lucida Sans Unicode"/>
              </a:rPr>
              <a:t>e v</a:t>
            </a:r>
            <a:r>
              <a:rPr sz="2000" spc="-10" dirty="0">
                <a:latin typeface="Lucida Sans Unicode"/>
                <a:cs typeface="Lucida Sans Unicode"/>
              </a:rPr>
              <a:t>o</a:t>
            </a:r>
            <a:r>
              <a:rPr sz="2000" spc="-15" dirty="0">
                <a:latin typeface="Lucida Sans Unicode"/>
                <a:cs typeface="Lucida Sans Unicode"/>
              </a:rPr>
              <a:t>lume and </a:t>
            </a:r>
            <a:r>
              <a:rPr sz="2000" spc="0" dirty="0">
                <a:latin typeface="Lucida Sans Unicode"/>
                <a:cs typeface="Lucida Sans Unicode"/>
              </a:rPr>
              <a:t>is </a:t>
            </a:r>
            <a:r>
              <a:rPr sz="2000" spc="-15" dirty="0">
                <a:latin typeface="Lucida Sans Unicode"/>
                <a:cs typeface="Lucida Sans Unicode"/>
              </a:rPr>
              <a:t>n</a:t>
            </a:r>
            <a:r>
              <a:rPr sz="2000" spc="-10" dirty="0">
                <a:latin typeface="Lucida Sans Unicode"/>
                <a:cs typeface="Lucida Sans Unicode"/>
              </a:rPr>
              <a:t>ot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</a:t>
            </a:r>
            <a:r>
              <a:rPr sz="2000" spc="-5" dirty="0">
                <a:latin typeface="Lucida Sans Unicode"/>
                <a:cs typeface="Lucida Sans Unicode"/>
              </a:rPr>
              <a:t>t</a:t>
            </a:r>
            <a:r>
              <a:rPr sz="2000" spc="-10" dirty="0">
                <a:latin typeface="Lucida Sans Unicode"/>
                <a:cs typeface="Lucida Sans Unicode"/>
              </a:rPr>
              <a:t>alicized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(e</a:t>
            </a:r>
            <a:r>
              <a:rPr sz="2000" spc="0" dirty="0">
                <a:latin typeface="Lucida Sans Unicode"/>
                <a:cs typeface="Lucida Sans Unicode"/>
              </a:rPr>
              <a:t>.g.,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100" i="1" spc="-65" dirty="0">
                <a:latin typeface="Lucida Sans Unicode"/>
                <a:cs typeface="Lucida Sans Unicode"/>
              </a:rPr>
              <a:t>3</a:t>
            </a:r>
            <a:r>
              <a:rPr sz="2000" spc="-5" dirty="0">
                <a:latin typeface="Lucida Sans Unicode"/>
                <a:cs typeface="Lucida Sans Unicode"/>
              </a:rPr>
              <a:t>(8</a:t>
            </a:r>
            <a:r>
              <a:rPr sz="2000" spc="-15" dirty="0">
                <a:latin typeface="Lucida Sans Unicode"/>
                <a:cs typeface="Lucida Sans Unicode"/>
              </a:rPr>
              <a:t>)</a:t>
            </a:r>
            <a:r>
              <a:rPr sz="2000" spc="0" dirty="0">
                <a:latin typeface="Lucida Sans Unicode"/>
                <a:cs typeface="Lucida Sans Unicode"/>
              </a:rPr>
              <a:t>,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415-4</a:t>
            </a:r>
            <a:r>
              <a:rPr sz="2000" spc="-25" dirty="0">
                <a:latin typeface="Lucida Sans Unicode"/>
                <a:cs typeface="Lucida Sans Unicode"/>
              </a:rPr>
              <a:t>1</a:t>
            </a:r>
            <a:r>
              <a:rPr sz="2000" spc="-15" dirty="0">
                <a:latin typeface="Lucida Sans Unicode"/>
                <a:cs typeface="Lucida Sans Unicode"/>
              </a:rPr>
              <a:t>8</a:t>
            </a:r>
            <a:r>
              <a:rPr sz="2000" spc="-5" dirty="0">
                <a:latin typeface="Lucida Sans Unicode"/>
                <a:cs typeface="Lucida Sans Unicode"/>
              </a:rPr>
              <a:t>.)</a:t>
            </a:r>
            <a:endParaRPr lang="en-CA" sz="2000" spc="-5" dirty="0">
              <a:latin typeface="Lucida Sans Unicode"/>
              <a:cs typeface="Lucida Sans Unicode"/>
            </a:endParaRPr>
          </a:p>
          <a:p>
            <a:pPr marL="342900" marR="45847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sz="2000" spc="-10" dirty="0">
                <a:latin typeface="Lucida Sans Unicode"/>
                <a:cs typeface="Lucida Sans Unicode"/>
              </a:rPr>
              <a:t>Italicize titles of periodicals,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volumes, and books.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42900" marR="45847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sz="2000" spc="0" dirty="0">
                <a:latin typeface="Lucida Sans Unicode"/>
                <a:cs typeface="Lucida Sans Unicode"/>
              </a:rPr>
              <a:t>Use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hanging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indent.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12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9865">
              <a:lnSpc>
                <a:spcPct val="100000"/>
              </a:lnSpc>
            </a:pP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-3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Li</a:t>
            </a:r>
            <a:r>
              <a:rPr sz="4100" b="1" spc="-50" dirty="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lang="en-CA" sz="4100" b="1" spc="0" dirty="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sz="4100" b="1" spc="1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co</a:t>
            </a:r>
            <a:r>
              <a:rPr sz="4100" b="1" spc="-30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100" b="1" spc="11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-270" dirty="0">
                <a:solidFill>
                  <a:srgbClr val="1F497C"/>
                </a:solidFill>
                <a:latin typeface="Calibri"/>
                <a:cs typeface="Calibri"/>
              </a:rPr>
              <a:t>’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lang="en-CA" sz="4100" b="1" spc="-5" dirty="0">
                <a:solidFill>
                  <a:srgbClr val="1F497C"/>
                </a:solidFill>
                <a:latin typeface="Calibri"/>
                <a:cs typeface="Calibri"/>
              </a:rPr>
              <a:t>: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0295" y="2326132"/>
            <a:ext cx="7124065" cy="2656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63119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For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electronic</a:t>
            </a:r>
            <a:r>
              <a:rPr sz="2000" spc="-2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sources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give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autho</a:t>
            </a:r>
            <a:r>
              <a:rPr sz="2000" spc="-20" dirty="0">
                <a:latin typeface="Lucida Sans Unicode"/>
                <a:cs typeface="Lucida Sans Unicode"/>
              </a:rPr>
              <a:t>r</a:t>
            </a:r>
            <a:r>
              <a:rPr sz="2000" spc="0" dirty="0">
                <a:latin typeface="Lucida Sans Unicode"/>
                <a:cs typeface="Lucida Sans Unicode"/>
              </a:rPr>
              <a:t>s </a:t>
            </a:r>
            <a:r>
              <a:rPr sz="2000" spc="-15" dirty="0">
                <a:latin typeface="Lucida Sans Unicode"/>
                <a:cs typeface="Lucida Sans Unicode"/>
              </a:rPr>
              <a:t>names, date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of publication,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title,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URL</a:t>
            </a:r>
            <a:endParaRPr sz="2000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Example:</a:t>
            </a:r>
            <a:endParaRPr sz="2000" dirty="0">
              <a:latin typeface="Lucida Sans Unicode"/>
              <a:cs typeface="Lucida Sans Unicode"/>
            </a:endParaRPr>
          </a:p>
          <a:p>
            <a:pPr marL="268605">
              <a:lnSpc>
                <a:spcPct val="100000"/>
              </a:lnSpc>
              <a:spcBef>
                <a:spcPts val="380"/>
              </a:spcBef>
            </a:pPr>
            <a:r>
              <a:rPr sz="2000" spc="-15" dirty="0">
                <a:latin typeface="Lucida Sans Unicode"/>
                <a:cs typeface="Lucida Sans Unicode"/>
              </a:rPr>
              <a:t>Health Canada.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(2002).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100" spc="-70" dirty="0">
                <a:latin typeface="Lucida Sans Unicode"/>
                <a:cs typeface="Lucida Sans Unicode"/>
              </a:rPr>
              <a:t>Women’s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55" dirty="0">
                <a:latin typeface="Lucida Sans Unicode"/>
                <a:cs typeface="Lucida Sans Unicode"/>
              </a:rPr>
              <a:t>health</a:t>
            </a:r>
            <a:r>
              <a:rPr sz="2100" spc="-40" dirty="0">
                <a:latin typeface="Lucida Sans Unicode"/>
                <a:cs typeface="Lucida Sans Unicode"/>
              </a:rPr>
              <a:t> </a:t>
            </a:r>
            <a:r>
              <a:rPr sz="2100" spc="-55" dirty="0">
                <a:latin typeface="Lucida Sans Unicode"/>
                <a:cs typeface="Lucida Sans Unicode"/>
              </a:rPr>
              <a:t>strategy</a:t>
            </a:r>
            <a:r>
              <a:rPr sz="2000" spc="-55" dirty="0">
                <a:latin typeface="Lucida Sans Unicode"/>
                <a:cs typeface="Lucida Sans Unicode"/>
              </a:rPr>
              <a:t>.</a:t>
            </a:r>
            <a:endParaRPr sz="2000" dirty="0">
              <a:latin typeface="Lucida Sans Unicode"/>
              <a:cs typeface="Lucida Sans Unicode"/>
            </a:endParaRPr>
          </a:p>
          <a:p>
            <a:pPr marL="817880">
              <a:lnSpc>
                <a:spcPts val="2380"/>
              </a:lnSpc>
            </a:pPr>
            <a:r>
              <a:rPr sz="2000" u="heavy" spc="-15" dirty="0">
                <a:solidFill>
                  <a:srgbClr val="0000FF"/>
                </a:solidFill>
                <a:latin typeface="Lucida Sans Unicode"/>
                <a:cs typeface="Lucida Sans Unicode"/>
              </a:rPr>
              <a:t>http://www.hc-</a:t>
            </a:r>
            <a:endParaRPr sz="2000" dirty="0">
              <a:latin typeface="Lucida Sans Unicode"/>
              <a:cs typeface="Lucida Sans Unicode"/>
            </a:endParaRPr>
          </a:p>
          <a:p>
            <a:pPr marL="267970">
              <a:lnSpc>
                <a:spcPct val="100000"/>
              </a:lnSpc>
              <a:tabLst>
                <a:tab pos="817880" algn="l"/>
              </a:tabLst>
            </a:pPr>
            <a:r>
              <a:rPr sz="2000" u="heavy" dirty="0">
                <a:solidFill>
                  <a:srgbClr val="0000FF"/>
                </a:solidFill>
                <a:latin typeface="Lucida Sans Unicode"/>
                <a:cs typeface="Lucida Sans Unicode"/>
              </a:rPr>
              <a:t> 	</a:t>
            </a:r>
            <a:r>
              <a:rPr sz="2000" u="heavy" spc="-15" dirty="0">
                <a:solidFill>
                  <a:srgbClr val="0000FF"/>
                </a:solidFill>
                <a:latin typeface="Lucida Sans Unicode"/>
                <a:cs typeface="Lucida Sans Unicode"/>
              </a:rPr>
              <a:t>sc.gc.ca/english/women/womenstrat.ht</a:t>
            </a:r>
            <a:r>
              <a:rPr sz="2000" u="heavy" spc="-25" dirty="0">
                <a:solidFill>
                  <a:srgbClr val="0000FF"/>
                </a:solidFill>
                <a:latin typeface="Lucida Sans Unicode"/>
                <a:cs typeface="Lucida Sans Unicode"/>
              </a:rPr>
              <a:t>m</a:t>
            </a:r>
            <a:r>
              <a:rPr sz="2000" spc="0" dirty="0">
                <a:latin typeface="Lucida Sans Unicode"/>
                <a:cs typeface="Lucida Sans Unicode"/>
              </a:rPr>
              <a:t>.</a:t>
            </a:r>
            <a:endParaRPr sz="2000" dirty="0">
              <a:latin typeface="Lucida Sans Unicode"/>
              <a:cs typeface="Lucida Sans Unicode"/>
            </a:endParaRPr>
          </a:p>
          <a:p>
            <a:pPr marL="354965" marR="12700" indent="-3429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Do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not</a:t>
            </a:r>
            <a:r>
              <a:rPr sz="2000" spc="-10" dirty="0">
                <a:latin typeface="Lucida Sans Unicode"/>
                <a:cs typeface="Lucida Sans Unicode"/>
              </a:rPr>
              <a:t> include retrieval</a:t>
            </a:r>
            <a:r>
              <a:rPr sz="2000" spc="-15" dirty="0">
                <a:latin typeface="Lucida Sans Unicode"/>
                <a:cs typeface="Lucida Sans Unicode"/>
              </a:rPr>
              <a:t> d</a:t>
            </a:r>
            <a:r>
              <a:rPr sz="2000" spc="-5" dirty="0">
                <a:latin typeface="Lucida Sans Unicode"/>
                <a:cs typeface="Lucida Sans Unicode"/>
              </a:rPr>
              <a:t>a</a:t>
            </a:r>
            <a:r>
              <a:rPr sz="2000" spc="-10" dirty="0">
                <a:latin typeface="Lucida Sans Unicode"/>
                <a:cs typeface="Lucida Sans Unicode"/>
              </a:rPr>
              <a:t>te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unless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 source </a:t>
            </a:r>
            <a:r>
              <a:rPr sz="2000" spc="-10" dirty="0">
                <a:latin typeface="Lucida Sans Unicode"/>
                <a:cs typeface="Lucida Sans Unicode"/>
              </a:rPr>
              <a:t>material</a:t>
            </a:r>
            <a:r>
              <a:rPr sz="2000" spc="-15" dirty="0">
                <a:latin typeface="Lucida Sans Unicode"/>
                <a:cs typeface="Lucida Sans Unicode"/>
              </a:rPr>
              <a:t> may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change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over</a:t>
            </a:r>
            <a:r>
              <a:rPr sz="2000" spc="-10" dirty="0">
                <a:latin typeface="Lucida Sans Unicode"/>
                <a:cs typeface="Lucida Sans Unicode"/>
              </a:rPr>
              <a:t> time.</a:t>
            </a:r>
            <a:endParaRPr lang="en-CA" sz="2000" spc="-10" dirty="0">
              <a:latin typeface="Lucida Sans Unicode"/>
              <a:cs typeface="Lucida Sans Unicode"/>
            </a:endParaRPr>
          </a:p>
          <a:p>
            <a:pPr marL="354965" marR="12700" indent="-3429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en-CA" sz="2000" spc="-1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*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NOTE: NEW in APA 7</a:t>
            </a:r>
            <a:r>
              <a:rPr lang="en-CA" sz="2000" b="1" baseline="30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CA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ed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</a:p>
          <a:p>
            <a:pPr marL="679600" indent="-342900">
              <a:buFont typeface="Wingdings" pitchFamily="2" charset="2"/>
              <a:buChar char="v"/>
            </a:pP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URLs are no longer preceded by “Retrieved from,” unless a retrieval date is needed. </a:t>
            </a:r>
          </a:p>
          <a:p>
            <a:pPr marL="12700"/>
            <a:endParaRPr lang="en-CA" sz="2400" spc="-15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12065" marR="12700">
              <a:lnSpc>
                <a:spcPct val="100000"/>
              </a:lnSpc>
              <a:spcBef>
                <a:spcPts val="480"/>
              </a:spcBef>
            </a:pP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9701" y="1041400"/>
            <a:ext cx="4826000" cy="663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-3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6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Li</a:t>
            </a:r>
            <a:r>
              <a:rPr sz="4100" b="1" spc="-50" dirty="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lang="en-CA" sz="4100" b="1" spc="15" dirty="0">
                <a:solidFill>
                  <a:srgbClr val="1F497C"/>
                </a:solidFill>
                <a:latin typeface="Calibri"/>
                <a:cs typeface="Calibri"/>
              </a:rPr>
              <a:t>, 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co</a:t>
            </a:r>
            <a:r>
              <a:rPr sz="4100" b="1" spc="-30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100" b="1" spc="11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-270" dirty="0">
                <a:solidFill>
                  <a:srgbClr val="1F497C"/>
                </a:solidFill>
                <a:latin typeface="Calibri"/>
                <a:cs typeface="Calibri"/>
              </a:rPr>
              <a:t>’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lang="en-CA" sz="4100" b="1" spc="-5" dirty="0">
                <a:solidFill>
                  <a:srgbClr val="1F497C"/>
                </a:solidFill>
                <a:latin typeface="Calibri"/>
                <a:cs typeface="Calibri"/>
              </a:rPr>
              <a:t>: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b="1" spc="-65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400" b="1" spc="-3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400" b="1" spc="-65" dirty="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400" b="1" spc="-65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enc</a:t>
            </a:r>
            <a:r>
              <a:rPr sz="4400" b="1" spc="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400" b="1" spc="-10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400" b="1" spc="0" dirty="0">
                <a:solidFill>
                  <a:srgbClr val="1F497C"/>
                </a:solidFill>
                <a:latin typeface="Calibri"/>
                <a:cs typeface="Calibri"/>
              </a:rPr>
              <a:t>Li</a:t>
            </a:r>
            <a:r>
              <a:rPr sz="4400" b="1" spc="-50" dirty="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sz="44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lang="en-CA" b="1" spc="-5" dirty="0">
                <a:solidFill>
                  <a:srgbClr val="1F497C"/>
                </a:solidFill>
                <a:latin typeface="Calibri"/>
                <a:cs typeface="Calibri"/>
              </a:rPr>
              <a:t>, 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co</a:t>
            </a:r>
            <a:r>
              <a:rPr sz="4400" b="1" spc="-45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400" b="1" spc="12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400" b="1" spc="-290" dirty="0">
                <a:solidFill>
                  <a:srgbClr val="1F497C"/>
                </a:solidFill>
                <a:latin typeface="Calibri"/>
                <a:cs typeface="Calibri"/>
              </a:rPr>
              <a:t>’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lang="en-CA" b="1" spc="-5" dirty="0">
                <a:solidFill>
                  <a:srgbClr val="1F497C"/>
                </a:solidFill>
                <a:latin typeface="Calibri"/>
                <a:cs typeface="Calibri"/>
              </a:rPr>
              <a:t>: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7202" y="6845045"/>
            <a:ext cx="28257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800" dirty="0" smtClean="0">
                <a:latin typeface="Calibri"/>
                <a:cs typeface="Calibri"/>
              </a:rPr>
              <a:t>14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3898" y="2067052"/>
            <a:ext cx="7249795" cy="410514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0" dirty="0">
                <a:latin typeface="Lucida Sans Unicode"/>
                <a:cs typeface="Lucida Sans Unicode"/>
              </a:rPr>
              <a:t>If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your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reference</a:t>
            </a:r>
            <a:r>
              <a:rPr sz="2000" spc="-15" dirty="0">
                <a:latin typeface="Lucida Sans Unicode"/>
                <a:cs typeface="Lucida Sans Unicode"/>
              </a:rPr>
              <a:t> has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DOI,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include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it.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CA" sz="2000" spc="-15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Example:</a:t>
            </a:r>
            <a:endParaRPr sz="2000" dirty="0">
              <a:latin typeface="Lucida Sans Unicode"/>
              <a:cs typeface="Lucida Sans Unicode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 dirty="0"/>
          </a:p>
          <a:p>
            <a:pPr marL="355600" marR="12700" indent="0">
              <a:lnSpc>
                <a:spcPts val="2400"/>
              </a:lnSpc>
              <a:tabLst>
                <a:tab pos="1403985" algn="l"/>
              </a:tabLst>
            </a:pP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Patel, V., &amp; Jenkins, R. (2012). Putting evidence into practice: the </a:t>
            </a:r>
            <a:r>
              <a:rPr lang="en-CA" sz="20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PLoS</a:t>
            </a: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Medicine series on global mental health practice. </a:t>
            </a:r>
            <a:r>
              <a:rPr lang="en-CA" sz="2000" i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PLoS</a:t>
            </a:r>
            <a:r>
              <a:rPr lang="en-CA" sz="20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Medicine</a:t>
            </a: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9(5), 44. https://</a:t>
            </a:r>
            <a:r>
              <a:rPr lang="en-CA" sz="20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doi.org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/</a:t>
            </a: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10.1371/journal.pmed.1001226</a:t>
            </a:r>
            <a:endParaRPr lang="en-CA" sz="2000" spc="-15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55600" marR="12700" indent="0">
              <a:lnSpc>
                <a:spcPts val="2400"/>
              </a:lnSpc>
              <a:tabLst>
                <a:tab pos="1403985" algn="l"/>
              </a:tabLst>
            </a:pPr>
            <a:endParaRPr lang="en-CA" sz="2000" spc="-15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*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NOTE: NEW in APA 7</a:t>
            </a:r>
            <a:r>
              <a:rPr lang="en-CA" sz="2000" b="1" baseline="30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CA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ed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</a:p>
          <a:p>
            <a:pPr marL="679600" indent="-342900">
              <a:buFont typeface="Wingdings" pitchFamily="2" charset="2"/>
              <a:buChar char="v"/>
            </a:pPr>
            <a:r>
              <a:rPr lang="en-US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</a:t>
            </a:r>
            <a:r>
              <a:rPr lang="en-CA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ournal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DOIs are now displayed as a </a:t>
            </a:r>
            <a:r>
              <a:rPr lang="en-CA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doi.org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URL instead of with the “DOI:” prefix.</a:t>
            </a:r>
          </a:p>
          <a:p>
            <a:pPr marL="355600" indent="-342900">
              <a:buFont typeface="Wingdings" pitchFamily="2" charset="2"/>
              <a:buChar char="v"/>
            </a:pPr>
            <a:endParaRPr lang="en-CA" sz="2400" spc="-15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55600" marR="12700" indent="0">
              <a:lnSpc>
                <a:spcPts val="2400"/>
              </a:lnSpc>
              <a:tabLst>
                <a:tab pos="1403985" algn="l"/>
              </a:tabLst>
            </a:pPr>
            <a:endParaRPr sz="20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533400"/>
            <a:ext cx="7054088" cy="711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5675">
              <a:lnSpc>
                <a:spcPct val="100000"/>
              </a:lnSpc>
            </a:pPr>
            <a:r>
              <a:rPr sz="4400" b="1" spc="-65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400" b="1" spc="-3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400" b="1" spc="-65" dirty="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400" b="1" spc="-65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enc</a:t>
            </a:r>
            <a:r>
              <a:rPr sz="4400" b="1" spc="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400" b="1" spc="0" dirty="0">
                <a:solidFill>
                  <a:srgbClr val="1F497C"/>
                </a:solidFill>
                <a:latin typeface="Calibri"/>
                <a:cs typeface="Calibri"/>
              </a:rPr>
              <a:t>Li</a:t>
            </a:r>
            <a:r>
              <a:rPr sz="4400" b="1" spc="-50" dirty="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sz="44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lang="en-CA" b="1" spc="-10" dirty="0">
                <a:solidFill>
                  <a:srgbClr val="1F497C"/>
                </a:solidFill>
                <a:latin typeface="Calibri"/>
                <a:cs typeface="Calibri"/>
              </a:rPr>
              <a:t>, 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co</a:t>
            </a:r>
            <a:r>
              <a:rPr sz="4400" b="1" spc="-45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400" b="1" spc="12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400" b="1" spc="-290" dirty="0">
                <a:solidFill>
                  <a:srgbClr val="1F497C"/>
                </a:solidFill>
                <a:latin typeface="Calibri"/>
                <a:cs typeface="Calibri"/>
              </a:rPr>
              <a:t>’</a:t>
            </a:r>
            <a:r>
              <a:rPr sz="4400" b="1" spc="-5" dirty="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lang="en-CA" b="1" spc="-5" dirty="0">
                <a:solidFill>
                  <a:srgbClr val="1F497C"/>
                </a:solidFill>
                <a:latin typeface="Calibri"/>
                <a:cs typeface="Calibri"/>
              </a:rPr>
              <a:t>: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7202" y="6845045"/>
            <a:ext cx="28257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800" dirty="0" smtClean="0">
                <a:latin typeface="Calibri"/>
                <a:cs typeface="Calibri"/>
              </a:rPr>
              <a:t>15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000" y="1434845"/>
            <a:ext cx="7719574" cy="5410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0" dirty="0">
                <a:latin typeface="Lucida Sans Unicode"/>
                <a:cs typeface="Lucida Sans Unicode"/>
              </a:rPr>
              <a:t>Entire </a:t>
            </a:r>
            <a:r>
              <a:rPr sz="2000" spc="-15" dirty="0">
                <a:latin typeface="Lucida Sans Unicode"/>
                <a:cs typeface="Lucida Sans Unicode"/>
              </a:rPr>
              <a:t>book</a:t>
            </a:r>
            <a:r>
              <a:rPr lang="en-CA" sz="2000" spc="-15" dirty="0">
                <a:latin typeface="Lucida Sans Unicode"/>
                <a:cs typeface="Lucida Sans Unicode"/>
              </a:rPr>
              <a:t>*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example:</a:t>
            </a:r>
            <a:endParaRPr sz="2000" dirty="0">
              <a:latin typeface="Lucida Sans Unicode"/>
              <a:cs typeface="Lucida Sans Unicode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 dirty="0"/>
          </a:p>
          <a:p>
            <a:pPr marL="927100" marR="337820" indent="-571500">
              <a:lnSpc>
                <a:spcPts val="2400"/>
              </a:lnSpc>
            </a:pPr>
            <a:r>
              <a:rPr sz="2000" spc="-10" dirty="0">
                <a:latin typeface="Lucida Sans Unicode"/>
                <a:cs typeface="Lucida Sans Unicode"/>
              </a:rPr>
              <a:t>Price,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P.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(2014). </a:t>
            </a:r>
            <a:r>
              <a:rPr sz="2100" spc="-65" dirty="0">
                <a:latin typeface="Lucida Sans Unicode"/>
                <a:cs typeface="Lucida Sans Unicode"/>
              </a:rPr>
              <a:t>The</a:t>
            </a:r>
            <a:r>
              <a:rPr sz="2100" spc="-40" dirty="0">
                <a:latin typeface="Lucida Sans Unicode"/>
                <a:cs typeface="Lucida Sans Unicode"/>
              </a:rPr>
              <a:t> </a:t>
            </a:r>
            <a:r>
              <a:rPr sz="2100" spc="-60" dirty="0">
                <a:latin typeface="Lucida Sans Unicode"/>
                <a:cs typeface="Lucida Sans Unicode"/>
              </a:rPr>
              <a:t>day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55" dirty="0">
                <a:latin typeface="Lucida Sans Unicode"/>
                <a:cs typeface="Lucida Sans Unicode"/>
              </a:rPr>
              <a:t>the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70" dirty="0">
                <a:latin typeface="Lucida Sans Unicode"/>
                <a:cs typeface="Lucida Sans Unicode"/>
              </a:rPr>
              <a:t>dog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60" dirty="0">
                <a:latin typeface="Lucida Sans Unicode"/>
                <a:cs typeface="Lucida Sans Unicode"/>
              </a:rPr>
              <a:t>stood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40" dirty="0">
                <a:latin typeface="Lucida Sans Unicode"/>
                <a:cs typeface="Lucida Sans Unicode"/>
              </a:rPr>
              <a:t>still.</a:t>
            </a:r>
            <a:r>
              <a:rPr sz="21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Westinghouse.</a:t>
            </a:r>
            <a:endParaRPr sz="2000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Chapter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 </a:t>
            </a:r>
            <a:r>
              <a:rPr sz="2000" spc="-15" dirty="0">
                <a:latin typeface="Lucida Sans Unicode"/>
                <a:cs typeface="Lucida Sans Unicode"/>
              </a:rPr>
              <a:t>an </a:t>
            </a:r>
            <a:r>
              <a:rPr sz="2000" spc="-10" dirty="0">
                <a:latin typeface="Lucida Sans Unicode"/>
                <a:cs typeface="Lucida Sans Unicode"/>
              </a:rPr>
              <a:t>edited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book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example:</a:t>
            </a:r>
            <a:endParaRPr sz="2000" dirty="0">
              <a:latin typeface="Lucida Sans Unicode"/>
              <a:cs typeface="Lucida Sans Unicode"/>
            </a:endParaRPr>
          </a:p>
          <a:p>
            <a:pPr marL="355600">
              <a:lnSpc>
                <a:spcPct val="100000"/>
              </a:lnSpc>
              <a:spcBef>
                <a:spcPts val="480"/>
              </a:spcBef>
            </a:pPr>
            <a:r>
              <a:rPr sz="2000" spc="-15" dirty="0">
                <a:latin typeface="Lucida Sans Unicode"/>
                <a:cs typeface="Lucida Sans Unicode"/>
              </a:rPr>
              <a:t>Smith, </a:t>
            </a:r>
            <a:r>
              <a:rPr sz="2000" spc="-10" dirty="0">
                <a:latin typeface="Lucida Sans Unicode"/>
                <a:cs typeface="Lucida Sans Unicode"/>
              </a:rPr>
              <a:t>J.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(2014).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How do dogs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communicate?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P.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Price</a:t>
            </a:r>
            <a:endParaRPr sz="2000" dirty="0">
              <a:latin typeface="Lucida Sans Unicode"/>
              <a:cs typeface="Lucida Sans Unicode"/>
            </a:endParaRPr>
          </a:p>
          <a:p>
            <a:pPr marL="927100" marR="239395" indent="0">
              <a:lnSpc>
                <a:spcPts val="2400"/>
              </a:lnSpc>
              <a:spcBef>
                <a:spcPts val="80"/>
              </a:spcBef>
            </a:pPr>
            <a:r>
              <a:rPr sz="2000" spc="-15" dirty="0">
                <a:latin typeface="Lucida Sans Unicode"/>
                <a:cs typeface="Lucida Sans Unicode"/>
              </a:rPr>
              <a:t>&amp;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B.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Jones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(Eds.),</a:t>
            </a:r>
            <a:r>
              <a:rPr sz="2000" spc="40" dirty="0">
                <a:latin typeface="Lucida Sans Unicode"/>
                <a:cs typeface="Lucida Sans Unicode"/>
              </a:rPr>
              <a:t> </a:t>
            </a:r>
            <a:r>
              <a:rPr sz="2100" spc="-65" dirty="0">
                <a:latin typeface="Lucida Sans Unicode"/>
                <a:cs typeface="Lucida Sans Unicode"/>
              </a:rPr>
              <a:t>The</a:t>
            </a:r>
            <a:r>
              <a:rPr sz="2100" spc="-40" dirty="0">
                <a:latin typeface="Lucida Sans Unicode"/>
                <a:cs typeface="Lucida Sans Unicode"/>
              </a:rPr>
              <a:t> </a:t>
            </a:r>
            <a:r>
              <a:rPr sz="2100" spc="-60" dirty="0">
                <a:latin typeface="Lucida Sans Unicode"/>
                <a:cs typeface="Lucida Sans Unicode"/>
              </a:rPr>
              <a:t>day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55" dirty="0">
                <a:latin typeface="Lucida Sans Unicode"/>
                <a:cs typeface="Lucida Sans Unicode"/>
              </a:rPr>
              <a:t>the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70" dirty="0">
                <a:latin typeface="Lucida Sans Unicode"/>
                <a:cs typeface="Lucida Sans Unicode"/>
              </a:rPr>
              <a:t>dog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60" dirty="0">
                <a:latin typeface="Lucida Sans Unicode"/>
                <a:cs typeface="Lucida Sans Unicode"/>
              </a:rPr>
              <a:t>stood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spc="-40" dirty="0">
                <a:latin typeface="Lucida Sans Unicode"/>
                <a:cs typeface="Lucida Sans Unicode"/>
              </a:rPr>
              <a:t>still</a:t>
            </a:r>
            <a:r>
              <a:rPr sz="2100" spc="-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(pp. 5-7). </a:t>
            </a:r>
            <a:r>
              <a:rPr sz="2000" spc="-15" dirty="0">
                <a:latin typeface="Lucida Sans Unicode"/>
                <a:cs typeface="Lucida Sans Unicode"/>
              </a:rPr>
              <a:t>Mosby.</a:t>
            </a:r>
            <a:endParaRPr sz="2000" dirty="0">
              <a:latin typeface="Lucida Sans Unicode"/>
              <a:cs typeface="Lucida Sans Unicode"/>
            </a:endParaRPr>
          </a:p>
          <a:p>
            <a:pPr marL="355600" marR="22225" indent="-3429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Note: Do not put </a:t>
            </a:r>
            <a:r>
              <a:rPr sz="2000" spc="-10" dirty="0">
                <a:latin typeface="Lucida Sans Unicode"/>
                <a:cs typeface="Lucida Sans Unicode"/>
              </a:rPr>
              <a:t>“publishing”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or “company” </a:t>
            </a:r>
            <a:r>
              <a:rPr sz="2000" spc="-10" dirty="0">
                <a:latin typeface="Lucida Sans Unicode"/>
                <a:cs typeface="Lucida Sans Unicode"/>
              </a:rPr>
              <a:t>after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publisher.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5600" marR="22225" indent="-3429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sz="2000" spc="0" dirty="0">
                <a:latin typeface="Lucida Sans Unicode"/>
                <a:cs typeface="Lucida Sans Unicode"/>
              </a:rPr>
              <a:t>If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author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is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also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publisher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(e.g.,</a:t>
            </a:r>
            <a:r>
              <a:rPr sz="2000" spc="2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publication</a:t>
            </a:r>
            <a:r>
              <a:rPr sz="2000" spc="-15" dirty="0">
                <a:latin typeface="Lucida Sans Unicode"/>
                <a:cs typeface="Lucida Sans Unicode"/>
              </a:rPr>
              <a:t> from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CNA),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put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word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“Author”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publisher.</a:t>
            </a:r>
            <a:endParaRPr lang="en-CA" sz="2000" spc="-10" dirty="0">
              <a:latin typeface="Lucida Sans Unicode"/>
              <a:cs typeface="Lucida Sans Unicode"/>
            </a:endParaRPr>
          </a:p>
          <a:p>
            <a:pPr marL="355600" marR="339725" indent="-342900">
              <a:lnSpc>
                <a:spcPct val="100000"/>
              </a:lnSpc>
              <a:spcBef>
                <a:spcPts val="480"/>
              </a:spcBef>
            </a:pPr>
            <a:endParaRPr lang="en-CA" dirty="0"/>
          </a:p>
          <a:p>
            <a:pPr marL="355600" marR="339725" indent="-342900">
              <a:lnSpc>
                <a:spcPct val="100000"/>
              </a:lnSpc>
              <a:spcBef>
                <a:spcPts val="480"/>
              </a:spcBef>
            </a:pP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*NOTE: NEW in APA 7</a:t>
            </a:r>
            <a:r>
              <a:rPr lang="en-CA" sz="2000" b="1" baseline="30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CA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ed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Book references omit publisher location</a:t>
            </a:r>
            <a:endParaRPr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5173" y="6849618"/>
            <a:ext cx="17970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8667" y="2133600"/>
            <a:ext cx="7096506" cy="4419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065" marR="410209">
              <a:lnSpc>
                <a:spcPct val="100000"/>
              </a:lnSpc>
            </a:pPr>
            <a:endParaRPr lang="en-CA" sz="2400" spc="0" dirty="0">
              <a:latin typeface="Lucida Sans Unicode"/>
              <a:cs typeface="Lucida Sans Unicode"/>
            </a:endParaRPr>
          </a:p>
          <a:p>
            <a:pPr marL="12065" marR="410209">
              <a:lnSpc>
                <a:spcPct val="100000"/>
              </a:lnSpc>
            </a:pPr>
            <a:endParaRPr lang="en-CA" sz="2400" dirty="0">
              <a:latin typeface="Lucida Sans Unicode"/>
              <a:cs typeface="Lucida Sans Unicode"/>
            </a:endParaRPr>
          </a:p>
          <a:p>
            <a:pPr marL="1840865" marR="410209" lvl="4"/>
            <a:r>
              <a:rPr sz="2400" spc="0" dirty="0">
                <a:latin typeface="Lucida Sans Unicode"/>
                <a:cs typeface="Lucida Sans Unicode"/>
              </a:rPr>
              <a:t>Publication Manual of the American Psychological Association, </a:t>
            </a:r>
            <a:r>
              <a:rPr lang="en-CA" sz="2400" spc="0" dirty="0">
                <a:latin typeface="Lucida Sans Unicode"/>
                <a:cs typeface="Lucida Sans Unicode"/>
              </a:rPr>
              <a:t>7</a:t>
            </a:r>
            <a:r>
              <a:rPr sz="2400" spc="0" dirty="0" err="1">
                <a:latin typeface="Lucida Sans Unicode"/>
                <a:cs typeface="Lucida Sans Unicode"/>
              </a:rPr>
              <a:t>th</a:t>
            </a:r>
            <a:r>
              <a:rPr sz="2400" spc="0" dirty="0">
                <a:latin typeface="Lucida Sans Unicode"/>
                <a:cs typeface="Lucida Sans Unicode"/>
              </a:rPr>
              <a:t> edition</a:t>
            </a:r>
            <a:r>
              <a:rPr lang="en-CA" sz="2400" spc="0" dirty="0">
                <a:latin typeface="Lucida Sans Unicode"/>
                <a:cs typeface="Lucida Sans Unicode"/>
              </a:rPr>
              <a:t> (2020)</a:t>
            </a:r>
          </a:p>
          <a:p>
            <a:pPr marL="1840865" marR="410209" lvl="4"/>
            <a:endParaRPr lang="en-CA" sz="2400" spc="0" dirty="0">
              <a:latin typeface="Lucida Sans Unicode"/>
              <a:cs typeface="Lucida Sans Unicode"/>
            </a:endParaRPr>
          </a:p>
          <a:p>
            <a:pPr marL="12065" marR="410209">
              <a:lnSpc>
                <a:spcPct val="100000"/>
              </a:lnSpc>
            </a:pPr>
            <a:endParaRPr lang="en-CA" sz="2400" dirty="0">
              <a:latin typeface="Lucida Sans Unicode"/>
              <a:cs typeface="Lucida Sans Unicode"/>
            </a:endParaRPr>
          </a:p>
          <a:p>
            <a:pPr marL="354965" marR="410209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400" u="heavy" spc="0" dirty="0">
                <a:solidFill>
                  <a:srgbClr val="0000FF"/>
                </a:solidFill>
                <a:latin typeface="Lucida Sans Unicode"/>
                <a:cs typeface="Lucida Sans Unicode"/>
                <a:hlinkClick r:id="rId2"/>
              </a:rPr>
              <a:t>www.apastyle.org</a:t>
            </a:r>
            <a:endParaRPr lang="en-CA" sz="2400" u="heavy" spc="0" dirty="0">
              <a:solidFill>
                <a:srgbClr val="0000FF"/>
              </a:solidFill>
              <a:latin typeface="Lucida Sans Unicode"/>
              <a:cs typeface="Lucida Sans Unicode"/>
            </a:endParaRPr>
          </a:p>
          <a:p>
            <a:pPr marL="354965" marR="410209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CA" sz="2400" u="heavy" dirty="0">
              <a:solidFill>
                <a:srgbClr val="0000FF"/>
              </a:solidFill>
              <a:latin typeface="Lucida Sans Unicode"/>
              <a:cs typeface="Lucida Sans Unicode"/>
            </a:endParaRPr>
          </a:p>
          <a:p>
            <a:pPr marL="354965" marR="410209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400" u="heavy" dirty="0">
                <a:solidFill>
                  <a:srgbClr val="0000FF"/>
                </a:solidFill>
                <a:latin typeface="Lucida Sans Unicode"/>
                <a:cs typeface="Lucida Sans Unicode"/>
              </a:rPr>
              <a:t>Google it!</a:t>
            </a:r>
          </a:p>
          <a:p>
            <a:pPr marL="354965" marR="410209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CA" sz="2400" u="heavy" spc="0" dirty="0">
              <a:solidFill>
                <a:srgbClr val="0000FF"/>
              </a:solidFill>
              <a:latin typeface="Lucida Sans Unicode"/>
              <a:cs typeface="Lucida Sans Unicode"/>
            </a:endParaRPr>
          </a:p>
          <a:p>
            <a:pPr marL="354965" marR="410209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400" spc="0" dirty="0">
                <a:latin typeface="Lucida Sans Unicode"/>
                <a:cs typeface="Lucida Sans Unicode"/>
              </a:rPr>
              <a:t>Contact the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lang="en-CA" sz="2400" spc="5" dirty="0">
                <a:latin typeface="Lucida Sans Unicode"/>
                <a:cs typeface="Lucida Sans Unicode"/>
              </a:rPr>
              <a:t>CJCN </a:t>
            </a:r>
            <a:r>
              <a:rPr sz="2400" spc="0" dirty="0">
                <a:latin typeface="Lucida Sans Unicode"/>
                <a:cs typeface="Lucida Sans Unicode"/>
              </a:rPr>
              <a:t>Editor</a:t>
            </a: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1329" y="1184655"/>
            <a:ext cx="5351780" cy="663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100" b="1" dirty="0">
                <a:solidFill>
                  <a:srgbClr val="1F497C"/>
                </a:solidFill>
                <a:latin typeface="Calibri"/>
                <a:cs typeface="Calibri"/>
              </a:rPr>
              <a:t>Whe</a:t>
            </a:r>
            <a:r>
              <a:rPr sz="4100" b="1" spc="-5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e </a:t>
            </a:r>
            <a:r>
              <a:rPr sz="4100" b="1" spc="-45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o 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G</a:t>
            </a:r>
            <a:r>
              <a:rPr sz="4100" b="1" spc="-35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Mo</a:t>
            </a:r>
            <a:r>
              <a:rPr sz="4100" b="1" spc="-50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10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Help</a:t>
            </a:r>
            <a:endParaRPr sz="4100">
              <a:latin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349A03-F205-7841-8386-E6CDEF798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133600"/>
            <a:ext cx="1701734" cy="24213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032659" y="1447800"/>
            <a:ext cx="7993080" cy="4532843"/>
          </a:xfrm>
          <a:prstGeom prst="rect">
            <a:avLst/>
          </a:prstGeom>
        </p:spPr>
        <p:txBody>
          <a:bodyPr vert="horz" wrap="square" lIns="0" tIns="81279" rIns="0" bIns="0" rtlCol="0">
            <a:noAutofit/>
          </a:bodyPr>
          <a:lstStyle/>
          <a:p>
            <a:pPr marL="982344">
              <a:lnSpc>
                <a:spcPct val="100000"/>
              </a:lnSpc>
            </a:pPr>
            <a:r>
              <a:rPr sz="2500" spc="0" dirty="0">
                <a:latin typeface="Lucida Sans Unicode"/>
                <a:cs typeface="Lucida Sans Unicode"/>
              </a:rPr>
              <a:t>General</a:t>
            </a:r>
            <a:r>
              <a:rPr sz="2500" spc="-20" dirty="0">
                <a:latin typeface="Lucida Sans Unicode"/>
                <a:cs typeface="Lucida Sans Unicode"/>
              </a:rPr>
              <a:t> </a:t>
            </a:r>
            <a:r>
              <a:rPr sz="2500" spc="0" dirty="0">
                <a:latin typeface="Lucida Sans Unicode"/>
                <a:cs typeface="Lucida Sans Unicode"/>
              </a:rPr>
              <a:t>document</a:t>
            </a:r>
            <a:r>
              <a:rPr sz="2500" spc="-20" dirty="0">
                <a:latin typeface="Lucida Sans Unicode"/>
                <a:cs typeface="Lucida Sans Unicode"/>
              </a:rPr>
              <a:t> </a:t>
            </a:r>
            <a:r>
              <a:rPr sz="2500" spc="0" dirty="0">
                <a:latin typeface="Lucida Sans Unicode"/>
                <a:cs typeface="Lucida Sans Unicode"/>
              </a:rPr>
              <a:t>guidelines</a:t>
            </a:r>
            <a:endParaRPr sz="25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</a:pPr>
            <a:r>
              <a:rPr sz="2500" spc="0" dirty="0">
                <a:latin typeface="Lucida Sans Unicode"/>
                <a:cs typeface="Lucida Sans Unicode"/>
              </a:rPr>
              <a:t>Title</a:t>
            </a:r>
            <a:r>
              <a:rPr sz="2500" spc="-20" dirty="0">
                <a:latin typeface="Lucida Sans Unicode"/>
                <a:cs typeface="Lucida Sans Unicode"/>
              </a:rPr>
              <a:t> </a:t>
            </a:r>
            <a:r>
              <a:rPr sz="2500" spc="0" dirty="0">
                <a:latin typeface="Lucida Sans Unicode"/>
                <a:cs typeface="Lucida Sans Unicode"/>
              </a:rPr>
              <a:t>page</a:t>
            </a:r>
            <a:endParaRPr sz="25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</a:pPr>
            <a:r>
              <a:rPr sz="2500" spc="0" dirty="0">
                <a:latin typeface="Lucida Sans Unicode"/>
                <a:cs typeface="Lucida Sans Unicode"/>
              </a:rPr>
              <a:t>Abstract</a:t>
            </a:r>
            <a:endParaRPr sz="25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</a:pPr>
            <a:r>
              <a:rPr sz="2500" spc="-5" dirty="0">
                <a:latin typeface="Lucida Sans Unicode"/>
                <a:cs typeface="Lucida Sans Unicode"/>
              </a:rPr>
              <a:t>Body</a:t>
            </a:r>
            <a:endParaRPr sz="25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</a:pPr>
            <a:r>
              <a:rPr sz="2500" spc="0" dirty="0">
                <a:latin typeface="Lucida Sans Unicode"/>
                <a:cs typeface="Lucida Sans Unicode"/>
              </a:rPr>
              <a:t>Quotations</a:t>
            </a:r>
            <a:endParaRPr sz="25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</a:pPr>
            <a:r>
              <a:rPr sz="2500" spc="-5" dirty="0">
                <a:latin typeface="Lucida Sans Unicode"/>
                <a:cs typeface="Lucida Sans Unicode"/>
              </a:rPr>
              <a:t>Headings</a:t>
            </a:r>
            <a:endParaRPr sz="25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</a:pPr>
            <a:r>
              <a:rPr sz="2500" spc="-5" dirty="0">
                <a:latin typeface="Lucida Sans Unicode"/>
                <a:cs typeface="Lucida Sans Unicode"/>
              </a:rPr>
              <a:t>Tex</a:t>
            </a:r>
            <a:r>
              <a:rPr sz="2500" spc="0" dirty="0">
                <a:latin typeface="Lucida Sans Unicode"/>
                <a:cs typeface="Lucida Sans Unicode"/>
              </a:rPr>
              <a:t>t</a:t>
            </a:r>
            <a:r>
              <a:rPr sz="2500" spc="-15" dirty="0">
                <a:latin typeface="Lucida Sans Unicode"/>
                <a:cs typeface="Lucida Sans Unicode"/>
              </a:rPr>
              <a:t> </a:t>
            </a:r>
            <a:r>
              <a:rPr sz="2500" spc="-5" dirty="0">
                <a:latin typeface="Lucida Sans Unicode"/>
                <a:cs typeface="Lucida Sans Unicode"/>
              </a:rPr>
              <a:t>citations</a:t>
            </a:r>
            <a:endParaRPr sz="25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</a:pPr>
            <a:r>
              <a:rPr sz="2500" spc="-5" dirty="0">
                <a:latin typeface="Lucida Sans Unicode"/>
                <a:cs typeface="Lucida Sans Unicode"/>
              </a:rPr>
              <a:t>Referenc</a:t>
            </a:r>
            <a:r>
              <a:rPr sz="2500" spc="0" dirty="0">
                <a:latin typeface="Lucida Sans Unicode"/>
                <a:cs typeface="Lucida Sans Unicode"/>
              </a:rPr>
              <a:t>e</a:t>
            </a:r>
            <a:r>
              <a:rPr sz="2500" spc="-20" dirty="0">
                <a:latin typeface="Lucida Sans Unicode"/>
                <a:cs typeface="Lucida Sans Unicode"/>
              </a:rPr>
              <a:t> </a:t>
            </a:r>
            <a:r>
              <a:rPr sz="2500" spc="-5" dirty="0">
                <a:latin typeface="Lucida Sans Unicode"/>
                <a:cs typeface="Lucida Sans Unicode"/>
              </a:rPr>
              <a:t>list</a:t>
            </a:r>
            <a:endParaRPr sz="2500" dirty="0">
              <a:latin typeface="Lucida Sans Unicode"/>
              <a:cs typeface="Lucida Sans Unicode"/>
            </a:endParaRPr>
          </a:p>
          <a:p>
            <a:pPr marL="982344">
              <a:lnSpc>
                <a:spcPct val="100000"/>
              </a:lnSpc>
            </a:pPr>
            <a:r>
              <a:rPr sz="2500" spc="-5" dirty="0">
                <a:latin typeface="Lucida Sans Unicode"/>
                <a:cs typeface="Lucida Sans Unicode"/>
              </a:rPr>
              <a:t>Wher</a:t>
            </a:r>
            <a:r>
              <a:rPr sz="2500" spc="0" dirty="0">
                <a:latin typeface="Lucida Sans Unicode"/>
                <a:cs typeface="Lucida Sans Unicode"/>
              </a:rPr>
              <a:t>e</a:t>
            </a:r>
            <a:r>
              <a:rPr sz="2500" spc="-25" dirty="0">
                <a:latin typeface="Lucida Sans Unicode"/>
                <a:cs typeface="Lucida Sans Unicode"/>
              </a:rPr>
              <a:t> </a:t>
            </a:r>
            <a:r>
              <a:rPr sz="2500" spc="-5" dirty="0">
                <a:latin typeface="Lucida Sans Unicode"/>
                <a:cs typeface="Lucida Sans Unicode"/>
              </a:rPr>
              <a:t>t</a:t>
            </a:r>
            <a:r>
              <a:rPr sz="2500" spc="0" dirty="0">
                <a:latin typeface="Lucida Sans Unicode"/>
                <a:cs typeface="Lucida Sans Unicode"/>
              </a:rPr>
              <a:t>o</a:t>
            </a:r>
            <a:r>
              <a:rPr sz="2500" spc="-5" dirty="0">
                <a:latin typeface="Lucida Sans Unicode"/>
                <a:cs typeface="Lucida Sans Unicode"/>
              </a:rPr>
              <a:t> ge</a:t>
            </a:r>
            <a:r>
              <a:rPr sz="2500" spc="0" dirty="0">
                <a:latin typeface="Lucida Sans Unicode"/>
                <a:cs typeface="Lucida Sans Unicode"/>
              </a:rPr>
              <a:t>t</a:t>
            </a:r>
            <a:r>
              <a:rPr sz="2500" spc="-5" dirty="0">
                <a:latin typeface="Lucida Sans Unicode"/>
                <a:cs typeface="Lucida Sans Unicode"/>
              </a:rPr>
              <a:t> mor</a:t>
            </a:r>
            <a:r>
              <a:rPr sz="2500" spc="0" dirty="0">
                <a:latin typeface="Lucida Sans Unicode"/>
                <a:cs typeface="Lucida Sans Unicode"/>
              </a:rPr>
              <a:t>e</a:t>
            </a:r>
            <a:r>
              <a:rPr sz="2500" spc="-5" dirty="0">
                <a:latin typeface="Lucida Sans Unicode"/>
                <a:cs typeface="Lucida Sans Unicode"/>
              </a:rPr>
              <a:t> help</a:t>
            </a:r>
            <a:endParaRPr lang="en-CA" sz="2500" spc="-5" dirty="0">
              <a:latin typeface="Lucida Sans Unicode"/>
              <a:cs typeface="Lucida Sans Unicode"/>
            </a:endParaRPr>
          </a:p>
          <a:p>
            <a:pPr marL="753744" indent="0">
              <a:lnSpc>
                <a:spcPct val="100000"/>
              </a:lnSpc>
              <a:buNone/>
            </a:pPr>
            <a:endParaRPr sz="2500" dirty="0">
              <a:latin typeface="Lucida Sans Unicode"/>
              <a:cs typeface="Lucida Sans Unicode"/>
            </a:endParaRPr>
          </a:p>
          <a:p>
            <a:pPr marL="982345" marR="12700" indent="0">
              <a:lnSpc>
                <a:spcPct val="100000"/>
              </a:lnSpc>
              <a:buNone/>
            </a:pPr>
            <a:r>
              <a:rPr lang="en-CA" sz="2500" b="1" dirty="0">
                <a:latin typeface="Lucida Sans Unicode"/>
                <a:cs typeface="Lucida Sans Unicode"/>
              </a:rPr>
              <a:t>*</a:t>
            </a:r>
            <a:r>
              <a:rPr sz="2500" b="1" dirty="0">
                <a:latin typeface="Lucida Sans Unicode"/>
                <a:cs typeface="Lucida Sans Unicode"/>
              </a:rPr>
              <a:t>Note:</a:t>
            </a:r>
            <a:r>
              <a:rPr sz="2500" b="1" spc="-20" dirty="0">
                <a:latin typeface="Lucida Sans Unicode"/>
                <a:cs typeface="Lucida Sans Unicode"/>
              </a:rPr>
              <a:t> </a:t>
            </a:r>
            <a:r>
              <a:rPr sz="2500" b="1" spc="0" dirty="0">
                <a:latin typeface="Lucida Sans Unicode"/>
                <a:cs typeface="Lucida Sans Unicode"/>
              </a:rPr>
              <a:t>The</a:t>
            </a:r>
            <a:r>
              <a:rPr sz="2500" b="1" spc="-15" dirty="0">
                <a:latin typeface="Lucida Sans Unicode"/>
                <a:cs typeface="Lucida Sans Unicode"/>
              </a:rPr>
              <a:t> </a:t>
            </a:r>
            <a:r>
              <a:rPr sz="2500" b="1" spc="0" dirty="0">
                <a:latin typeface="Lucida Sans Unicode"/>
                <a:cs typeface="Lucida Sans Unicode"/>
              </a:rPr>
              <a:t>CJCN</a:t>
            </a:r>
            <a:r>
              <a:rPr sz="2500" b="1" spc="-15" dirty="0">
                <a:latin typeface="Lucida Sans Unicode"/>
                <a:cs typeface="Lucida Sans Unicode"/>
              </a:rPr>
              <a:t> </a:t>
            </a:r>
            <a:r>
              <a:rPr sz="2500" b="1" spc="0" dirty="0">
                <a:latin typeface="Lucida Sans Unicode"/>
                <a:cs typeface="Lucida Sans Unicode"/>
              </a:rPr>
              <a:t>uses</a:t>
            </a:r>
            <a:r>
              <a:rPr sz="2500" b="1" spc="-15" dirty="0">
                <a:latin typeface="Lucida Sans Unicode"/>
                <a:cs typeface="Lucida Sans Unicode"/>
              </a:rPr>
              <a:t> </a:t>
            </a:r>
            <a:r>
              <a:rPr sz="2500" b="1" spc="0" dirty="0">
                <a:latin typeface="Lucida Sans Unicode"/>
                <a:cs typeface="Lucida Sans Unicode"/>
              </a:rPr>
              <a:t>the</a:t>
            </a:r>
            <a:r>
              <a:rPr sz="2500" b="1" spc="-15" dirty="0">
                <a:latin typeface="Lucida Sans Unicode"/>
                <a:cs typeface="Lucida Sans Unicode"/>
              </a:rPr>
              <a:t> </a:t>
            </a:r>
            <a:r>
              <a:rPr lang="en-CA" sz="2500" b="1" dirty="0">
                <a:latin typeface="Lucida Sans Unicode"/>
                <a:cs typeface="Lucida Sans Unicode"/>
              </a:rPr>
              <a:t>7</a:t>
            </a:r>
            <a:r>
              <a:rPr sz="2500" b="1" spc="0" dirty="0" err="1">
                <a:latin typeface="Lucida Sans Unicode"/>
                <a:cs typeface="Lucida Sans Unicode"/>
              </a:rPr>
              <a:t>th</a:t>
            </a:r>
            <a:r>
              <a:rPr sz="2500" b="1" spc="-15" dirty="0">
                <a:latin typeface="Lucida Sans Unicode"/>
                <a:cs typeface="Lucida Sans Unicode"/>
              </a:rPr>
              <a:t> </a:t>
            </a:r>
            <a:r>
              <a:rPr sz="2500" b="1" spc="0" dirty="0">
                <a:latin typeface="Lucida Sans Unicode"/>
                <a:cs typeface="Lucida Sans Unicode"/>
              </a:rPr>
              <a:t>edition</a:t>
            </a:r>
            <a:r>
              <a:rPr sz="2500" b="1" spc="-20" dirty="0">
                <a:latin typeface="Lucida Sans Unicode"/>
                <a:cs typeface="Lucida Sans Unicode"/>
              </a:rPr>
              <a:t> </a:t>
            </a:r>
            <a:r>
              <a:rPr sz="2500" b="1" spc="0" dirty="0">
                <a:latin typeface="Lucida Sans Unicode"/>
                <a:cs typeface="Lucida Sans Unicode"/>
              </a:rPr>
              <a:t>of</a:t>
            </a:r>
            <a:r>
              <a:rPr sz="2500" b="1" spc="5" dirty="0">
                <a:latin typeface="Lucida Sans Unicode"/>
                <a:cs typeface="Lucida Sans Unicode"/>
              </a:rPr>
              <a:t> </a:t>
            </a:r>
            <a:r>
              <a:rPr sz="2500" b="1" spc="0" dirty="0">
                <a:latin typeface="Lucida Sans Unicode"/>
                <a:cs typeface="Lucida Sans Unicode"/>
              </a:rPr>
              <a:t>the APA Publication</a:t>
            </a:r>
            <a:r>
              <a:rPr sz="2500" b="1" spc="-20" dirty="0">
                <a:latin typeface="Lucida Sans Unicode"/>
                <a:cs typeface="Lucida Sans Unicode"/>
              </a:rPr>
              <a:t> </a:t>
            </a:r>
            <a:r>
              <a:rPr sz="2500" b="1" spc="0" dirty="0">
                <a:latin typeface="Lucida Sans Unicode"/>
                <a:cs typeface="Lucida Sans Unicode"/>
              </a:rPr>
              <a:t>manual</a:t>
            </a:r>
            <a:endParaRPr sz="2500" b="1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02155" y="533400"/>
            <a:ext cx="7054088" cy="711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49730">
              <a:lnSpc>
                <a:spcPct val="100000"/>
              </a:lnSpc>
            </a:pPr>
            <a:r>
              <a:rPr sz="4100" b="1" spc="-315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able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 o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Co</a:t>
            </a:r>
            <a:r>
              <a:rPr sz="4100" b="1" spc="-35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100" b="1" spc="-5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35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ts</a:t>
            </a:r>
            <a:r>
              <a:rPr lang="en-CA" sz="4100" b="1" spc="0" dirty="0">
                <a:solidFill>
                  <a:srgbClr val="1F497C"/>
                </a:solidFill>
                <a:latin typeface="Calibri"/>
                <a:cs typeface="Calibri"/>
              </a:rPr>
              <a:t>*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032658" y="1015936"/>
            <a:ext cx="8720941" cy="6036881"/>
          </a:xfrm>
          <a:prstGeom prst="rect">
            <a:avLst/>
          </a:prstGeom>
        </p:spPr>
        <p:txBody>
          <a:bodyPr vert="horz" wrap="square" lIns="0" tIns="370585" rIns="0" bIns="0" rtlCol="0">
            <a:noAutofit/>
          </a:bodyPr>
          <a:lstStyle/>
          <a:p>
            <a:pPr marL="840105">
              <a:lnSpc>
                <a:spcPct val="100000"/>
              </a:lnSpc>
            </a:pPr>
            <a:r>
              <a:rPr sz="2400" spc="0" dirty="0">
                <a:latin typeface="Lucida Sans Unicode"/>
                <a:cs typeface="Lucida Sans Unicode"/>
              </a:rPr>
              <a:t>Margins: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lang="en-CA" sz="2400" dirty="0">
                <a:latin typeface="Lucida Sans Unicode"/>
                <a:cs typeface="Lucida Sans Unicode"/>
              </a:rPr>
              <a:t>2.5 cm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on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all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sides</a:t>
            </a:r>
            <a:endParaRPr lang="en-CA" sz="2400" dirty="0">
              <a:latin typeface="Lucida Sans Unicode"/>
              <a:cs typeface="Lucida Sans Unicode"/>
            </a:endParaRPr>
          </a:p>
          <a:p>
            <a:pPr marL="840105">
              <a:lnSpc>
                <a:spcPct val="100000"/>
              </a:lnSpc>
            </a:pPr>
            <a:r>
              <a:rPr sz="2400" spc="0" dirty="0">
                <a:latin typeface="Lucida Sans Unicode"/>
                <a:cs typeface="Lucida Sans Unicode"/>
              </a:rPr>
              <a:t>Font Size </a:t>
            </a:r>
            <a:r>
              <a:rPr lang="en-CA" sz="2400" dirty="0">
                <a:latin typeface="Lucida Sans Unicode"/>
                <a:cs typeface="Lucida Sans Unicode"/>
              </a:rPr>
              <a:t>&amp; </a:t>
            </a:r>
            <a:r>
              <a:rPr sz="2400" spc="0" dirty="0">
                <a:latin typeface="Lucida Sans Unicode"/>
                <a:cs typeface="Lucida Sans Unicode"/>
              </a:rPr>
              <a:t>Type:</a:t>
            </a:r>
            <a:r>
              <a:rPr sz="2400" spc="-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12-pt. font, Times New Roman</a:t>
            </a:r>
            <a:r>
              <a:rPr lang="en-CA" sz="2400" spc="0" dirty="0">
                <a:latin typeface="Lucida Sans Unicode"/>
                <a:cs typeface="Lucida Sans Unicode"/>
              </a:rPr>
              <a:t>*</a:t>
            </a:r>
            <a:endParaRPr lang="en-CA" sz="2400" dirty="0">
              <a:latin typeface="Lucida Sans Unicode"/>
              <a:cs typeface="Lucida Sans Unicode"/>
            </a:endParaRPr>
          </a:p>
          <a:p>
            <a:pPr marL="840105">
              <a:lnSpc>
                <a:spcPct val="100000"/>
              </a:lnSpc>
            </a:pPr>
            <a:r>
              <a:rPr sz="2400" spc="0" dirty="0">
                <a:latin typeface="Lucida Sans Unicode"/>
                <a:cs typeface="Lucida Sans Unicode"/>
              </a:rPr>
              <a:t>Spacing: double-spaced throughout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the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paper</a:t>
            </a:r>
            <a:endParaRPr sz="2400" dirty="0">
              <a:latin typeface="Lucida Sans Unicode"/>
              <a:cs typeface="Lucida Sans Unicode"/>
            </a:endParaRPr>
          </a:p>
          <a:p>
            <a:pPr marL="840105">
              <a:lnSpc>
                <a:spcPct val="100000"/>
              </a:lnSpc>
            </a:pPr>
            <a:r>
              <a:rPr sz="2400" spc="0" dirty="0">
                <a:latin typeface="Lucida Sans Unicode"/>
                <a:cs typeface="Lucida Sans Unicode"/>
              </a:rPr>
              <a:t>Alignment:</a:t>
            </a:r>
            <a:r>
              <a:rPr sz="2400" spc="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Flush</a:t>
            </a:r>
            <a:r>
              <a:rPr sz="2400" spc="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left</a:t>
            </a:r>
            <a:endParaRPr lang="en-CA" sz="2400" dirty="0">
              <a:latin typeface="Lucida Sans Unicode"/>
              <a:cs typeface="Lucida Sans Unicode"/>
            </a:endParaRPr>
          </a:p>
          <a:p>
            <a:pPr marL="840105">
              <a:lnSpc>
                <a:spcPct val="100000"/>
              </a:lnSpc>
            </a:pPr>
            <a:r>
              <a:rPr sz="2400" spc="0" dirty="0">
                <a:latin typeface="Lucida Sans Unicode"/>
                <a:cs typeface="Lucida Sans Unicode"/>
              </a:rPr>
              <a:t>Pagination: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The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page number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appears on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the right</a:t>
            </a:r>
            <a:r>
              <a:rPr sz="2400" spc="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upper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edge</a:t>
            </a:r>
            <a:r>
              <a:rPr lang="en-CA" sz="2400" spc="0" dirty="0">
                <a:latin typeface="Lucida Sans Unicode"/>
                <a:cs typeface="Lucida Sans Unicode"/>
              </a:rPr>
              <a:t>,</a:t>
            </a:r>
            <a:r>
              <a:rPr sz="2400" spc="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beginning</a:t>
            </a:r>
            <a:r>
              <a:rPr sz="2400" spc="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with</a:t>
            </a:r>
            <a:r>
              <a:rPr sz="2400" spc="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the</a:t>
            </a:r>
            <a:r>
              <a:rPr sz="2400" spc="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title</a:t>
            </a:r>
            <a:r>
              <a:rPr sz="2400" spc="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page</a:t>
            </a:r>
            <a:endParaRPr lang="en-CA" sz="2400" dirty="0">
              <a:latin typeface="Lucida Sans Unicode"/>
              <a:cs typeface="Lucida Sans Unicode"/>
            </a:endParaRPr>
          </a:p>
          <a:p>
            <a:pPr marL="840105">
              <a:lnSpc>
                <a:spcPct val="100000"/>
              </a:lnSpc>
            </a:pPr>
            <a:r>
              <a:rPr sz="2400" spc="0" dirty="0">
                <a:latin typeface="Lucida Sans Unicode"/>
                <a:cs typeface="Lucida Sans Unicode"/>
              </a:rPr>
              <a:t>Order: Title Page, Abstract, Body, </a:t>
            </a:r>
            <a:r>
              <a:rPr lang="en-CA" sz="2400" dirty="0">
                <a:latin typeface="Lucida Sans Unicode"/>
                <a:cs typeface="Lucida Sans Unicode"/>
              </a:rPr>
              <a:t>Key Highlights, Acknowledgements, </a:t>
            </a:r>
            <a:r>
              <a:rPr sz="2400" spc="0" dirty="0">
                <a:latin typeface="Lucida Sans Unicode"/>
                <a:cs typeface="Lucida Sans Unicode"/>
              </a:rPr>
              <a:t>References, Tables, Figures</a:t>
            </a:r>
            <a:endParaRPr lang="en-CA" sz="2400" spc="0" dirty="0">
              <a:latin typeface="Lucida Sans Unicode"/>
              <a:cs typeface="Lucida Sans Unicode"/>
            </a:endParaRPr>
          </a:p>
          <a:p>
            <a:pPr marL="1297305" lvl="1">
              <a:lnSpc>
                <a:spcPct val="100000"/>
              </a:lnSpc>
            </a:pPr>
            <a:r>
              <a:rPr lang="en-CA" sz="2000" dirty="0">
                <a:latin typeface="Lucida Sans Unicode"/>
                <a:cs typeface="Lucida Sans Unicode"/>
              </a:rPr>
              <a:t>Note: Manuscript length includes references, tables, figures, illustrations, &amp; references</a:t>
            </a:r>
            <a:endParaRPr lang="en-CA" sz="2000" spc="0" dirty="0">
              <a:latin typeface="Lucida Sans Unicode"/>
              <a:cs typeface="Lucida Sans Unicode"/>
            </a:endParaRPr>
          </a:p>
          <a:p>
            <a:pPr marL="611505" indent="0">
              <a:lnSpc>
                <a:spcPct val="100000"/>
              </a:lnSpc>
              <a:buNone/>
            </a:pPr>
            <a:r>
              <a:rPr lang="en-CA" dirty="0"/>
              <a:t>*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NOTE: NEW in APA 7</a:t>
            </a:r>
            <a:r>
              <a:rPr lang="en-CA" sz="2000" b="1" baseline="30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CA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ed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</a:t>
            </a:r>
          </a:p>
          <a:p>
            <a:pPr marL="1284705" indent="-457200">
              <a:lnSpc>
                <a:spcPct val="100000"/>
              </a:lnSpc>
              <a:buFont typeface="Wingdings" pitchFamily="2" charset="2"/>
              <a:buChar char="v"/>
            </a:pP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Use one space after a period</a:t>
            </a:r>
            <a:r>
              <a:rPr lang="en-CA" sz="20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pPr marL="1284705" indent="-457200">
              <a:lnSpc>
                <a:spcPct val="100000"/>
              </a:lnSpc>
              <a:buFont typeface="Wingdings" pitchFamily="2" charset="2"/>
              <a:buChar char="v"/>
            </a:pP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increased number of font options: Calibri 11, Arial 11, Lucida Sans Unicode 10, and Georgia 11.</a:t>
            </a:r>
          </a:p>
          <a:p>
            <a:pPr marL="1068705" indent="-457200">
              <a:lnSpc>
                <a:spcPct val="100000"/>
              </a:lnSpc>
              <a:buFont typeface="Wingdings" pitchFamily="2" charset="2"/>
              <a:buChar char="v"/>
            </a:pP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304800"/>
            <a:ext cx="7054088" cy="711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1620">
              <a:lnSpc>
                <a:spcPct val="100000"/>
              </a:lnSpc>
            </a:pPr>
            <a:r>
              <a:rPr sz="4100" b="1" dirty="0">
                <a:solidFill>
                  <a:srgbClr val="1F497C"/>
                </a:solidFill>
                <a:latin typeface="Calibri"/>
                <a:cs typeface="Calibri"/>
              </a:rPr>
              <a:t>Gene</a:t>
            </a:r>
            <a:r>
              <a:rPr sz="4100" b="1" spc="-95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al</a:t>
            </a:r>
            <a:r>
              <a:rPr sz="4100" b="1" spc="10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Docume</a:t>
            </a:r>
            <a:r>
              <a:rPr sz="4100" b="1" spc="-40" dirty="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-10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Guidelines</a:t>
            </a:r>
            <a:r>
              <a:rPr lang="en-CA" sz="4100" b="1" spc="0" dirty="0">
                <a:solidFill>
                  <a:srgbClr val="1F497C"/>
                </a:solidFill>
                <a:latin typeface="Calibri"/>
                <a:cs typeface="Calibri"/>
              </a:rPr>
              <a:t>*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1" y="1371600"/>
            <a:ext cx="8077200" cy="59435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767715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Manuscript Title: Upper and lowercase letters, centred on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page.</a:t>
            </a:r>
            <a:endParaRPr lang="en-C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54965" marR="767715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Author(s): Uppercase</a:t>
            </a:r>
            <a:r>
              <a:rPr sz="2400" spc="-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</a:t>
            </a:r>
            <a:r>
              <a:rPr sz="2400" spc="-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lowercase</a:t>
            </a:r>
            <a:r>
              <a:rPr sz="2400" spc="-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letters, centred on the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line following</a:t>
            </a:r>
            <a:r>
              <a:rPr sz="2400" spc="2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title.</a:t>
            </a:r>
            <a:endParaRPr lang="en-C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54965" marR="767715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Include credentials and institutional affiliation</a:t>
            </a:r>
            <a:r>
              <a:rPr sz="2400" spc="2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each</a:t>
            </a:r>
            <a:r>
              <a:rPr sz="2400" spc="-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author.</a:t>
            </a:r>
            <a:r>
              <a:rPr sz="2400" spc="1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Refer to</a:t>
            </a:r>
            <a:endParaRPr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68605" marR="900430">
              <a:lnSpc>
                <a:spcPct val="100000"/>
              </a:lnSpc>
              <a:spcBef>
                <a:spcPts val="95"/>
              </a:spcBef>
            </a:pPr>
            <a:r>
              <a:rPr sz="2400" dirty="0"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http://ww</a:t>
            </a:r>
            <a:r>
              <a:rPr sz="2400" spc="-135" dirty="0"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w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.icmje.org/ethical_1autho</a:t>
            </a:r>
            <a:r>
              <a:rPr sz="2400" spc="-135" dirty="0"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r</a:t>
            </a:r>
            <a:r>
              <a:rPr sz="2400" spc="-5" dirty="0"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.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  <a:hlinkClick r:id="rId2"/>
              </a:rPr>
              <a:t>html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-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 </a:t>
            </a:r>
            <a:r>
              <a:rPr sz="2400" spc="-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autho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</a:t>
            </a:r>
            <a:r>
              <a:rPr sz="2400" spc="1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-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guidelines.</a:t>
            </a:r>
            <a:endParaRPr lang="en-C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56400" marR="900430" indent="-3429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Include</a:t>
            </a:r>
            <a:r>
              <a:rPr sz="2400" spc="-1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contact</a:t>
            </a:r>
            <a:r>
              <a:rPr sz="2400" spc="-1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information</a:t>
            </a:r>
            <a:r>
              <a:rPr sz="2400" spc="2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</a:t>
            </a:r>
            <a:endParaRPr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68605">
              <a:lnSpc>
                <a:spcPct val="100000"/>
              </a:lnSpc>
            </a:pPr>
            <a:r>
              <a:rPr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corresponding</a:t>
            </a:r>
            <a:r>
              <a:rPr sz="2400" spc="1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author.</a:t>
            </a:r>
            <a:endParaRPr lang="en-CA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564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400" spc="-1660" dirty="0">
                <a:solidFill>
                  <a:srgbClr val="4F82BD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Include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CA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 or 5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</a:t>
            </a:r>
            <a:r>
              <a:rPr sz="2400" spc="-1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words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</a:t>
            </a:r>
            <a:r>
              <a:rPr sz="2400" spc="5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sz="2400" spc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search engines.</a:t>
            </a:r>
            <a:endParaRPr lang="en-CA" sz="2400" spc="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68605" marR="1059180" indent="-256540">
              <a:lnSpc>
                <a:spcPct val="100000"/>
              </a:lnSpc>
            </a:pPr>
            <a:endParaRPr lang="en-CA" sz="2400" spc="0" dirty="0">
              <a:latin typeface="Lucida Sans Unicode"/>
              <a:cs typeface="Lucida Sans Unicode"/>
            </a:endParaRPr>
          </a:p>
          <a:p>
            <a:pPr marL="268605" marR="1059180" indent="-256540">
              <a:lnSpc>
                <a:spcPct val="100000"/>
              </a:lnSpc>
            </a:pP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*NOTE: NEW in 7</a:t>
            </a:r>
            <a:r>
              <a:rPr lang="en-CA" sz="2000" b="1" baseline="30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CA" sz="20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ed</a:t>
            </a:r>
            <a:r>
              <a:rPr lang="en-CA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APA: The running head rules are simplified: The term ‘Running head’: should no longer be prefixed to the running head on the title page; Running heads are not required for student papers</a:t>
            </a:r>
            <a:r>
              <a:rPr lang="en-CA" sz="20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n-CA" sz="2000" b="1" spc="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68605" marR="1059180" indent="-256540">
              <a:lnSpc>
                <a:spcPct val="100000"/>
              </a:lnSpc>
            </a:pPr>
            <a:endParaRPr lang="en-CA" sz="2400" dirty="0">
              <a:latin typeface="Lucida Sans Unicode"/>
              <a:cs typeface="Lucida Sans Unicode"/>
            </a:endParaRPr>
          </a:p>
          <a:p>
            <a:pPr marL="268605" marR="1059180" indent="-256540">
              <a:lnSpc>
                <a:spcPct val="100000"/>
              </a:lnSpc>
            </a:pP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457200"/>
            <a:ext cx="7054088" cy="7111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3860">
              <a:lnSpc>
                <a:spcPct val="100000"/>
              </a:lnSpc>
            </a:pPr>
            <a:r>
              <a:rPr sz="4100" b="1" dirty="0">
                <a:solidFill>
                  <a:srgbClr val="1F497C"/>
                </a:solidFill>
                <a:latin typeface="Calibri"/>
                <a:cs typeface="Calibri"/>
              </a:rPr>
              <a:t>Title </a:t>
            </a:r>
            <a:r>
              <a:rPr sz="4100" b="1" spc="-75" dirty="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sz="4100" b="1" spc="-65" dirty="0">
                <a:solidFill>
                  <a:srgbClr val="1F497C"/>
                </a:solidFill>
                <a:latin typeface="Calibri"/>
                <a:cs typeface="Calibri"/>
              </a:rPr>
              <a:t>g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lang="en-CA" sz="4100" b="1" spc="0" dirty="0">
                <a:solidFill>
                  <a:srgbClr val="1F497C"/>
                </a:solidFill>
                <a:latin typeface="Calibri"/>
                <a:cs typeface="Calibri"/>
              </a:rPr>
              <a:t>*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1620">
              <a:lnSpc>
                <a:spcPct val="100000"/>
              </a:lnSpc>
            </a:pP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Ab</a:t>
            </a:r>
            <a:r>
              <a:rPr sz="4100" b="1" spc="-50" dirty="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-95" dirty="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ct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5411" y="1905000"/>
            <a:ext cx="7803389" cy="4724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12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abstract </a:t>
            </a:r>
            <a:r>
              <a:rPr sz="2000" spc="0" dirty="0">
                <a:latin typeface="Lucida Sans Unicode"/>
                <a:cs typeface="Lucida Sans Unicode"/>
              </a:rPr>
              <a:t>is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one-paragraph,</a:t>
            </a:r>
            <a:r>
              <a:rPr sz="2000" spc="-10" dirty="0">
                <a:latin typeface="Lucida Sans Unicode"/>
                <a:cs typeface="Lucida Sans Unicode"/>
              </a:rPr>
              <a:t> self-contained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summary</a:t>
            </a:r>
            <a:r>
              <a:rPr sz="2000" spc="-10" dirty="0">
                <a:latin typeface="Lucida Sans Unicode"/>
                <a:cs typeface="Lucida Sans Unicode"/>
              </a:rPr>
              <a:t> of </a:t>
            </a:r>
            <a:r>
              <a:rPr sz="2000" spc="-15" dirty="0">
                <a:latin typeface="Lucida Sans Unicode"/>
                <a:cs typeface="Lucida Sans Unicode"/>
              </a:rPr>
              <a:t>the most important elements</a:t>
            </a:r>
            <a:r>
              <a:rPr sz="2000" spc="-10" dirty="0">
                <a:latin typeface="Lucida Sans Unicode"/>
                <a:cs typeface="Lucida Sans Unicode"/>
              </a:rPr>
              <a:t> of </a:t>
            </a:r>
            <a:r>
              <a:rPr sz="2000" spc="-15" dirty="0">
                <a:latin typeface="Lucida Sans Unicode"/>
                <a:cs typeface="Lucida Sans Unicode"/>
              </a:rPr>
              <a:t>the manuscript.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4965" marR="12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The </a:t>
            </a:r>
            <a:r>
              <a:rPr sz="2000" spc="-10" dirty="0">
                <a:latin typeface="Lucida Sans Unicode"/>
                <a:cs typeface="Lucida Sans Unicode"/>
              </a:rPr>
              <a:t>abstract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begins on 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new page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(page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2).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4965" marR="12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Heading: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Abstract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4965" marR="12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000" u="sng" spc="-15" dirty="0">
                <a:latin typeface="Lucida Sans Unicode"/>
                <a:cs typeface="Lucida Sans Unicode"/>
              </a:rPr>
              <a:t>&lt;</a:t>
            </a:r>
            <a:r>
              <a:rPr sz="2000" spc="-15" dirty="0">
                <a:latin typeface="Lucida Sans Unicode"/>
                <a:cs typeface="Lucida Sans Unicode"/>
              </a:rPr>
              <a:t>150</a:t>
            </a:r>
            <a:r>
              <a:rPr lang="en-CA" sz="2000" spc="-1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words</a:t>
            </a:r>
            <a:r>
              <a:rPr lang="en-CA" sz="2000" spc="-15" dirty="0">
                <a:latin typeface="Lucida Sans Unicode"/>
                <a:cs typeface="Lucida Sans Unicode"/>
              </a:rPr>
              <a:t> 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4965" marR="12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Format: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abstract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may be a paragraph</a:t>
            </a:r>
            <a:r>
              <a:rPr sz="2000" spc="-10" dirty="0">
                <a:latin typeface="Lucida Sans Unicode"/>
                <a:cs typeface="Lucida Sans Unicode"/>
              </a:rPr>
              <a:t> for </a:t>
            </a:r>
            <a:r>
              <a:rPr sz="2000" spc="-15" dirty="0">
                <a:latin typeface="Lucida Sans Unicode"/>
                <a:cs typeface="Lucida Sans Unicode"/>
              </a:rPr>
              <a:t>a general</a:t>
            </a:r>
            <a:r>
              <a:rPr sz="2000" spc="-10" dirty="0">
                <a:latin typeface="Lucida Sans Unicode"/>
                <a:cs typeface="Lucida Sans Unicode"/>
              </a:rPr>
              <a:t> manuscript.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should not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be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 same as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 </a:t>
            </a:r>
            <a:r>
              <a:rPr sz="2000" spc="-10" dirty="0">
                <a:latin typeface="Lucida Sans Unicode"/>
                <a:cs typeface="Lucida Sans Unicode"/>
              </a:rPr>
              <a:t>introduction</a:t>
            </a:r>
            <a:r>
              <a:rPr sz="2000" spc="-15" dirty="0">
                <a:latin typeface="Lucida Sans Unicode"/>
                <a:cs typeface="Lucida Sans Unicode"/>
              </a:rPr>
              <a:t> found </a:t>
            </a:r>
            <a:r>
              <a:rPr sz="2000" spc="-10" dirty="0">
                <a:latin typeface="Lucida Sans Unicode"/>
                <a:cs typeface="Lucida Sans Unicode"/>
              </a:rPr>
              <a:t>at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 err="1">
                <a:latin typeface="Lucida Sans Unicode"/>
                <a:cs typeface="Lucida Sans Unicode"/>
              </a:rPr>
              <a:t>th</a:t>
            </a:r>
            <a:r>
              <a:rPr lang="en-CA" sz="2000" spc="-15" dirty="0">
                <a:latin typeface="Lucida Sans Unicode"/>
                <a:cs typeface="Lucida Sans Unicode"/>
              </a:rPr>
              <a:t>e</a:t>
            </a:r>
            <a:r>
              <a:rPr sz="2000" spc="-15" dirty="0">
                <a:latin typeface="Lucida Sans Unicode"/>
                <a:cs typeface="Lucida Sans Unicode"/>
              </a:rPr>
              <a:t> beginning </a:t>
            </a:r>
            <a:r>
              <a:rPr sz="2000" spc="-10" dirty="0">
                <a:latin typeface="Lucida Sans Unicode"/>
                <a:cs typeface="Lucida Sans Unicode"/>
              </a:rPr>
              <a:t>of </a:t>
            </a:r>
            <a:r>
              <a:rPr sz="2000" spc="-15" dirty="0">
                <a:latin typeface="Lucida Sans Unicode"/>
                <a:cs typeface="Lucida Sans Unicode"/>
              </a:rPr>
              <a:t>the paper.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4965" marR="127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0" dirty="0">
                <a:latin typeface="Lucida Sans Unicode"/>
                <a:cs typeface="Lucida Sans Unicode"/>
              </a:rPr>
              <a:t>If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manuscript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is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report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of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study,</a:t>
            </a:r>
            <a:r>
              <a:rPr sz="2000" spc="2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abstract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must</a:t>
            </a:r>
            <a:r>
              <a:rPr sz="2000" spc="-10" dirty="0">
                <a:latin typeface="Lucida Sans Unicode"/>
                <a:cs typeface="Lucida Sans Unicode"/>
              </a:rPr>
              <a:t> use traditional</a:t>
            </a:r>
            <a:r>
              <a:rPr sz="2000" spc="-2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headings </a:t>
            </a:r>
            <a:r>
              <a:rPr sz="2000" spc="-10" dirty="0">
                <a:latin typeface="Lucida Sans Unicode"/>
                <a:cs typeface="Lucida Sans Unicode"/>
              </a:rPr>
              <a:t>(e.g.,</a:t>
            </a:r>
            <a:r>
              <a:rPr sz="2000" spc="2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background,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purpose, method</a:t>
            </a:r>
            <a:r>
              <a:rPr lang="en-CA" sz="2000" spc="-15" dirty="0">
                <a:latin typeface="Lucida Sans Unicode"/>
                <a:cs typeface="Lucida Sans Unicode"/>
              </a:rPr>
              <a:t>s</a:t>
            </a:r>
            <a:r>
              <a:rPr sz="2000" spc="-15" dirty="0">
                <a:latin typeface="Lucida Sans Unicode"/>
                <a:cs typeface="Lucida Sans Unicode"/>
              </a:rPr>
              <a:t>,</a:t>
            </a:r>
            <a:r>
              <a:rPr lang="en-CA" sz="2000" spc="-15" dirty="0">
                <a:latin typeface="Lucida Sans Unicode"/>
                <a:cs typeface="Lucida Sans Unicode"/>
              </a:rPr>
              <a:t> results</a:t>
            </a:r>
            <a:r>
              <a:rPr sz="2000" spc="-10" dirty="0">
                <a:latin typeface="Lucida Sans Unicode"/>
                <a:cs typeface="Lucida Sans Unicode"/>
              </a:rPr>
              <a:t>,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conclusions</a:t>
            </a:r>
            <a:r>
              <a:rPr lang="en-CA" sz="2000" spc="-5" dirty="0">
                <a:latin typeface="Lucida Sans Unicode"/>
                <a:cs typeface="Lucida Sans Unicode"/>
              </a:rPr>
              <a:t>, &amp; </a:t>
            </a:r>
            <a:r>
              <a:rPr sz="2000" spc="-10" dirty="0">
                <a:latin typeface="Lucida Sans Unicode"/>
                <a:cs typeface="Lucida Sans Unicode"/>
              </a:rPr>
              <a:t> implications</a:t>
            </a:r>
            <a:r>
              <a:rPr lang="en-CA" sz="2000" spc="-10" dirty="0">
                <a:latin typeface="Lucida Sans Unicode"/>
                <a:cs typeface="Lucida Sans Unicode"/>
              </a:rPr>
              <a:t> for practice</a:t>
            </a:r>
            <a:r>
              <a:rPr sz="2000" spc="-10" dirty="0">
                <a:latin typeface="Lucida Sans Unicode"/>
                <a:cs typeface="Lucida Sans Unicode"/>
              </a:rPr>
              <a:t>).</a:t>
            </a:r>
            <a:endParaRPr sz="20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032659" y="1643571"/>
            <a:ext cx="7993080" cy="56716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0615" marR="180340" indent="-342900">
              <a:lnSpc>
                <a:spcPct val="100000"/>
              </a:lnSpc>
            </a:pPr>
            <a:r>
              <a:rPr sz="2400" spc="0" dirty="0">
                <a:latin typeface="Lucida Sans Unicode"/>
                <a:cs typeface="Lucida Sans Unicode"/>
              </a:rPr>
              <a:t>Include an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introduction. This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is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different</a:t>
            </a:r>
            <a:r>
              <a:rPr sz="2400" spc="2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from the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abstract. Do not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label it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as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“Introduction”</a:t>
            </a:r>
            <a:r>
              <a:rPr lang="en-CA" sz="2400" spc="0" dirty="0">
                <a:latin typeface="Lucida Sans Unicode"/>
                <a:cs typeface="Lucida Sans Unicode"/>
              </a:rPr>
              <a:t> (i.e., no heading required)</a:t>
            </a:r>
            <a:r>
              <a:rPr sz="2400" spc="0" dirty="0">
                <a:latin typeface="Lucida Sans Unicode"/>
                <a:cs typeface="Lucida Sans Unicode"/>
              </a:rPr>
              <a:t>.</a:t>
            </a:r>
            <a:endParaRPr sz="2400" dirty="0">
              <a:latin typeface="Lucida Sans Unicode"/>
              <a:cs typeface="Lucida Sans Unicode"/>
            </a:endParaRPr>
          </a:p>
          <a:p>
            <a:pPr marL="1024255" marR="546100" indent="-256540">
              <a:lnSpc>
                <a:spcPct val="100000"/>
              </a:lnSpc>
              <a:spcBef>
                <a:spcPts val="395"/>
              </a:spcBef>
            </a:pPr>
            <a:r>
              <a:rPr sz="2400" spc="0" dirty="0">
                <a:latin typeface="Lucida Sans Unicode"/>
                <a:cs typeface="Lucida Sans Unicode"/>
              </a:rPr>
              <a:t>Use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headings/subheadings</a:t>
            </a:r>
            <a:r>
              <a:rPr sz="2400" spc="2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within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the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body (refer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to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APA</a:t>
            </a:r>
            <a:r>
              <a:rPr sz="2400" spc="-10" dirty="0">
                <a:latin typeface="Lucida Sans Unicode"/>
                <a:cs typeface="Lucida Sans Unicode"/>
              </a:rPr>
              <a:t> </a:t>
            </a:r>
            <a:r>
              <a:rPr lang="en-CA" sz="2400" spc="-10" dirty="0">
                <a:latin typeface="Lucida Sans Unicode"/>
                <a:cs typeface="Lucida Sans Unicode"/>
              </a:rPr>
              <a:t>7</a:t>
            </a:r>
            <a:r>
              <a:rPr lang="en-CA" sz="2400" spc="-10" baseline="30000" dirty="0">
                <a:latin typeface="Lucida Sans Unicode"/>
                <a:cs typeface="Lucida Sans Unicode"/>
              </a:rPr>
              <a:t>th</a:t>
            </a:r>
            <a:r>
              <a:rPr lang="en-CA" sz="2400" spc="-10" dirty="0">
                <a:latin typeface="Lucida Sans Unicode"/>
                <a:cs typeface="Lucida Sans Unicode"/>
              </a:rPr>
              <a:t> </a:t>
            </a:r>
            <a:r>
              <a:rPr lang="en-CA" sz="2400" spc="-10" dirty="0" err="1">
                <a:latin typeface="Lucida Sans Unicode"/>
                <a:cs typeface="Lucida Sans Unicode"/>
              </a:rPr>
              <a:t>ed</a:t>
            </a:r>
            <a:r>
              <a:rPr lang="en-CA" sz="2400" spc="-10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for</a:t>
            </a:r>
            <a:r>
              <a:rPr sz="2400" spc="5" dirty="0">
                <a:latin typeface="Lucida Sans Unicode"/>
                <a:cs typeface="Lucida Sans Unicode"/>
              </a:rPr>
              <a:t> </a:t>
            </a:r>
            <a:r>
              <a:rPr sz="2400" spc="0" dirty="0">
                <a:latin typeface="Lucida Sans Unicode"/>
                <a:cs typeface="Lucida Sans Unicode"/>
              </a:rPr>
              <a:t>formatting).</a:t>
            </a:r>
            <a:endParaRPr sz="2400" dirty="0">
              <a:latin typeface="Lucida Sans Unicode"/>
              <a:cs typeface="Lucida Sans Unicode"/>
            </a:endParaRPr>
          </a:p>
          <a:p>
            <a:pPr marL="1024255" marR="655320" indent="-256540">
              <a:lnSpc>
                <a:spcPct val="100000"/>
              </a:lnSpc>
              <a:spcBef>
                <a:spcPts val="400"/>
              </a:spcBef>
            </a:pPr>
            <a:r>
              <a:rPr sz="2400" spc="0" dirty="0">
                <a:latin typeface="Lucida Sans Unicode"/>
                <a:cs typeface="Lucida Sans Unicode"/>
              </a:rPr>
              <a:t>Include a summary</a:t>
            </a:r>
            <a:r>
              <a:rPr lang="en-CA" sz="2400" spc="0" dirty="0">
                <a:latin typeface="Lucida Sans Unicode"/>
                <a:cs typeface="Lucida Sans Unicode"/>
              </a:rPr>
              <a:t> r</a:t>
            </a:r>
            <a:r>
              <a:rPr sz="2400" spc="0" dirty="0">
                <a:latin typeface="Lucida Sans Unicode"/>
                <a:cs typeface="Lucida Sans Unicode"/>
              </a:rPr>
              <a:t> conclusion, </a:t>
            </a:r>
            <a:r>
              <a:rPr lang="en-CA" sz="2400" dirty="0">
                <a:latin typeface="Lucida Sans Unicode"/>
                <a:cs typeface="Lucida Sans Unicode"/>
              </a:rPr>
              <a:t>and</a:t>
            </a:r>
            <a:r>
              <a:rPr sz="2400" spc="0" dirty="0">
                <a:latin typeface="Lucida Sans Unicode"/>
                <a:cs typeface="Lucida Sans Unicode"/>
              </a:rPr>
              <a:t> nursing implications.</a:t>
            </a:r>
            <a:endParaRPr lang="en-CA" sz="2400" dirty="0">
              <a:latin typeface="Lucida Sans Unicode"/>
              <a:cs typeface="Lucida Sans Unicode"/>
            </a:endParaRPr>
          </a:p>
          <a:p>
            <a:pPr marL="767715" marR="655320" indent="0">
              <a:lnSpc>
                <a:spcPct val="100000"/>
              </a:lnSpc>
              <a:spcBef>
                <a:spcPts val="400"/>
              </a:spcBef>
              <a:buNone/>
            </a:pPr>
            <a:endParaRPr lang="en-CA" sz="2400" spc="0" dirty="0">
              <a:latin typeface="Lucida Sans Unicode"/>
              <a:cs typeface="Lucida Sans Unicode"/>
            </a:endParaRPr>
          </a:p>
          <a:p>
            <a:pPr marL="767715" marR="65532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CA" sz="2400" b="1" dirty="0">
                <a:latin typeface="Lucida Sans Unicode"/>
                <a:cs typeface="Lucida Sans Unicode"/>
              </a:rPr>
              <a:t>*</a:t>
            </a:r>
            <a:r>
              <a:rPr lang="en-CA" sz="2000" b="1" dirty="0">
                <a:latin typeface="Lucida Sans Unicode"/>
                <a:cs typeface="Lucida Sans Unicode"/>
              </a:rPr>
              <a:t>NOTE: new in APA 7</a:t>
            </a:r>
            <a:r>
              <a:rPr lang="en-CA" sz="2000" b="1" baseline="30000" dirty="0">
                <a:latin typeface="Lucida Sans Unicode"/>
                <a:cs typeface="Lucida Sans Unicode"/>
              </a:rPr>
              <a:t>th</a:t>
            </a:r>
            <a:r>
              <a:rPr lang="en-CA" sz="2000" b="1" dirty="0">
                <a:latin typeface="Lucida Sans Unicode"/>
                <a:cs typeface="Lucida Sans Unicode"/>
              </a:rPr>
              <a:t> </a:t>
            </a:r>
            <a:r>
              <a:rPr lang="en-CA" sz="2000" b="1" dirty="0" err="1">
                <a:latin typeface="Lucida Sans Unicode"/>
                <a:cs typeface="Lucida Sans Unicode"/>
              </a:rPr>
              <a:t>ed</a:t>
            </a:r>
            <a:r>
              <a:rPr lang="en-CA" sz="2000" b="1" dirty="0">
                <a:latin typeface="Lucida Sans Unicode"/>
                <a:cs typeface="Lucida Sans Unicode"/>
              </a:rPr>
              <a:t>: </a:t>
            </a:r>
            <a:r>
              <a:rPr lang="en-CA" sz="2000" b="1" dirty="0"/>
              <a:t>Use of singular “they” or “their” is endorsed as a gender neutral pronoun</a:t>
            </a:r>
            <a:r>
              <a:rPr lang="en-CA" sz="2000" b="1" dirty="0">
                <a:effectLst/>
              </a:rPr>
              <a:t> </a:t>
            </a:r>
            <a:endParaRPr lang="en-CA" sz="2000" b="1" spc="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9865">
              <a:lnSpc>
                <a:spcPct val="100000"/>
              </a:lnSpc>
            </a:pPr>
            <a:r>
              <a:rPr sz="4100" b="1" dirty="0">
                <a:solidFill>
                  <a:srgbClr val="1F497C"/>
                </a:solidFill>
                <a:latin typeface="Calibri"/>
                <a:cs typeface="Calibri"/>
              </a:rPr>
              <a:t>Body</a:t>
            </a:r>
            <a:r>
              <a:rPr lang="en-CA" sz="4100" b="1" dirty="0">
                <a:solidFill>
                  <a:srgbClr val="1F497C"/>
                </a:solidFill>
                <a:latin typeface="Calibri"/>
                <a:cs typeface="Calibri"/>
              </a:rPr>
              <a:t>*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7039" y="1948179"/>
            <a:ext cx="7427595" cy="4205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0" dirty="0">
                <a:latin typeface="Lucida Sans Unicode"/>
                <a:cs typeface="Lucida Sans Unicode"/>
              </a:rPr>
              <a:t>Use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direct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quotations</a:t>
            </a:r>
            <a:r>
              <a:rPr sz="2000" spc="-10" dirty="0">
                <a:latin typeface="Lucida Sans Unicode"/>
                <a:cs typeface="Lucida Sans Unicode"/>
              </a:rPr>
              <a:t> sparingly.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15" dirty="0">
                <a:latin typeface="Lucida Sans Unicode"/>
                <a:cs typeface="Lucida Sans Unicode"/>
              </a:rPr>
              <a:t>When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direct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quotation </a:t>
            </a:r>
            <a:r>
              <a:rPr sz="2000" spc="0" dirty="0">
                <a:latin typeface="Lucida Sans Unicode"/>
                <a:cs typeface="Lucida Sans Unicode"/>
              </a:rPr>
              <a:t>is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used,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always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include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author(s), year, </a:t>
            </a:r>
            <a:r>
              <a:rPr sz="2000" spc="-15" dirty="0">
                <a:latin typeface="Lucida Sans Unicode"/>
                <a:cs typeface="Lucida Sans Unicode"/>
              </a:rPr>
              <a:t>and page number.</a:t>
            </a:r>
            <a:endParaRPr lang="en-CA" sz="2000" dirty="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0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quotation </a:t>
            </a:r>
            <a:r>
              <a:rPr sz="2000" spc="-10" dirty="0">
                <a:latin typeface="Lucida Sans Unicode"/>
                <a:cs typeface="Lucida Sans Unicode"/>
              </a:rPr>
              <a:t>of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fewer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than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40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words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0" dirty="0">
                <a:latin typeface="Lucida Sans Unicode"/>
                <a:cs typeface="Lucida Sans Unicode"/>
              </a:rPr>
              <a:t>is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enclosed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in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double</a:t>
            </a:r>
            <a:r>
              <a:rPr sz="2000" spc="-10" dirty="0">
                <a:latin typeface="Lucida Sans Unicode"/>
                <a:cs typeface="Lucida Sans Unicode"/>
              </a:rPr>
              <a:t> quotation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marks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and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should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be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incorporated</a:t>
            </a:r>
            <a:r>
              <a:rPr sz="2000" spc="-10" dirty="0">
                <a:latin typeface="Lucida Sans Unicode"/>
                <a:cs typeface="Lucida Sans Unicode"/>
              </a:rPr>
              <a:t> into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formal structure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of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sentence</a:t>
            </a:r>
            <a:endParaRPr sz="2000" dirty="0">
              <a:latin typeface="Lucida Sans Unicode"/>
              <a:cs typeface="Lucida Sans Unicode"/>
            </a:endParaRPr>
          </a:p>
          <a:p>
            <a:pPr marL="524510" marR="12700">
              <a:lnSpc>
                <a:spcPct val="100000"/>
              </a:lnSpc>
              <a:spcBef>
                <a:spcPts val="300"/>
              </a:spcBef>
            </a:pPr>
            <a:r>
              <a:rPr sz="2000" spc="-5" dirty="0">
                <a:solidFill>
                  <a:srgbClr val="4F82BD"/>
                </a:solidFill>
                <a:latin typeface="Verdana"/>
                <a:cs typeface="Verdana"/>
              </a:rPr>
              <a:t>◦</a:t>
            </a:r>
            <a:r>
              <a:rPr sz="2000" spc="-10" dirty="0">
                <a:latin typeface="Lucida Sans Unicode"/>
                <a:cs typeface="Lucida Sans Unicode"/>
              </a:rPr>
              <a:t>e.g.,</a:t>
            </a:r>
            <a:r>
              <a:rPr sz="2000" spc="2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preference</a:t>
            </a:r>
            <a:r>
              <a:rPr sz="2000" spc="-10" dirty="0">
                <a:latin typeface="Lucida Sans Unicode"/>
                <a:cs typeface="Lucida Sans Unicode"/>
              </a:rPr>
              <a:t> of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“female</a:t>
            </a:r>
            <a:r>
              <a:rPr sz="2000" spc="-10" dirty="0">
                <a:latin typeface="Lucida Sans Unicode"/>
                <a:cs typeface="Lucida Sans Unicode"/>
              </a:rPr>
              <a:t> cardiac</a:t>
            </a:r>
            <a:r>
              <a:rPr sz="2000" spc="-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rehabilitation participants to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choose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their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own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exercises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was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not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met” (Moore </a:t>
            </a:r>
            <a:r>
              <a:rPr sz="2000" spc="-10" dirty="0">
                <a:latin typeface="Lucida Sans Unicode"/>
                <a:cs typeface="Lucida Sans Unicode"/>
              </a:rPr>
              <a:t>et al.,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1996,</a:t>
            </a:r>
            <a:r>
              <a:rPr sz="2000" spc="-10" dirty="0">
                <a:latin typeface="Lucida Sans Unicode"/>
                <a:cs typeface="Lucida Sans Unicode"/>
              </a:rPr>
              <a:t> p.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192).</a:t>
            </a:r>
            <a:endParaRPr sz="2000" dirty="0">
              <a:latin typeface="Lucida Sans Unicode"/>
              <a:cs typeface="Lucida Sans Unicode"/>
            </a:endParaRPr>
          </a:p>
          <a:p>
            <a:pPr marL="354965" marR="14604" indent="-342900">
              <a:lnSpc>
                <a:spcPct val="10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sz="2000" spc="0" dirty="0">
                <a:latin typeface="Lucida Sans Unicode"/>
                <a:cs typeface="Lucida Sans Unicode"/>
              </a:rPr>
              <a:t>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lengthier</a:t>
            </a:r>
            <a:r>
              <a:rPr sz="2000" spc="-15" dirty="0">
                <a:latin typeface="Lucida Sans Unicode"/>
                <a:cs typeface="Lucida Sans Unicode"/>
              </a:rPr>
              <a:t> quotation </a:t>
            </a:r>
            <a:r>
              <a:rPr sz="2000" spc="-10" dirty="0">
                <a:latin typeface="Lucida Sans Unicode"/>
                <a:cs typeface="Lucida Sans Unicode"/>
              </a:rPr>
              <a:t>of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40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or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more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words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should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appear</a:t>
            </a:r>
            <a:r>
              <a:rPr sz="2000" spc="-10" dirty="0">
                <a:latin typeface="Lucida Sans Unicode"/>
                <a:cs typeface="Lucida Sans Unicode"/>
              </a:rPr>
              <a:t> without</a:t>
            </a:r>
            <a:r>
              <a:rPr sz="2000" spc="-15" dirty="0">
                <a:latin typeface="Lucida Sans Unicode"/>
                <a:cs typeface="Lucida Sans Unicode"/>
              </a:rPr>
              <a:t> quotation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marks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apart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from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surrounding </a:t>
            </a:r>
            <a:r>
              <a:rPr sz="2000" spc="-10" dirty="0">
                <a:latin typeface="Lucida Sans Unicode"/>
                <a:cs typeface="Lucida Sans Unicode"/>
              </a:rPr>
              <a:t>text, block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format,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with each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line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indented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5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spaces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from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10" dirty="0">
                <a:latin typeface="Lucida Sans Unicode"/>
                <a:cs typeface="Lucida Sans Unicode"/>
              </a:rPr>
              <a:t> left </a:t>
            </a:r>
            <a:r>
              <a:rPr sz="2000" spc="-15" dirty="0">
                <a:latin typeface="Lucida Sans Unicode"/>
                <a:cs typeface="Lucida Sans Unicode"/>
              </a:rPr>
              <a:t>margin.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>
              <a:lnSpc>
                <a:spcPct val="100000"/>
              </a:lnSpc>
            </a:pPr>
            <a:r>
              <a:rPr lang="en-CA" sz="4100" b="1" dirty="0">
                <a:solidFill>
                  <a:srgbClr val="1F497C"/>
                </a:solidFill>
                <a:latin typeface="Calibri"/>
                <a:cs typeface="Calibri"/>
              </a:rPr>
              <a:t>APA re </a:t>
            </a:r>
            <a:r>
              <a:rPr sz="4100" b="1" dirty="0">
                <a:solidFill>
                  <a:srgbClr val="1F497C"/>
                </a:solidFill>
                <a:latin typeface="Calibri"/>
                <a:cs typeface="Calibri"/>
              </a:rPr>
              <a:t>Quo</a:t>
            </a:r>
            <a:r>
              <a:rPr sz="4100" b="1" spc="-4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-35" dirty="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tions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96010" marR="797560" indent="-256540">
              <a:lnSpc>
                <a:spcPct val="100000"/>
              </a:lnSpc>
            </a:pPr>
            <a:r>
              <a:rPr lang="en-CA" sz="2000" spc="-15" dirty="0">
                <a:latin typeface="Lucida Sans Unicode"/>
                <a:cs typeface="Lucida Sans Unicode"/>
              </a:rPr>
              <a:t>APA </a:t>
            </a:r>
            <a:r>
              <a:rPr sz="2000" spc="-15" dirty="0">
                <a:latin typeface="Lucida Sans Unicode"/>
                <a:cs typeface="Lucida Sans Unicode"/>
              </a:rPr>
              <a:t>Headings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are </a:t>
            </a:r>
            <a:r>
              <a:rPr sz="2000" spc="-15" dirty="0">
                <a:latin typeface="Lucida Sans Unicode"/>
                <a:cs typeface="Lucida Sans Unicode"/>
              </a:rPr>
              <a:t>used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to </a:t>
            </a:r>
            <a:r>
              <a:rPr sz="2000" spc="-15" dirty="0">
                <a:latin typeface="Lucida Sans Unicode"/>
                <a:cs typeface="Lucida Sans Unicode"/>
              </a:rPr>
              <a:t>organize the</a:t>
            </a:r>
            <a:r>
              <a:rPr sz="2000" spc="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document and</a:t>
            </a:r>
            <a:r>
              <a:rPr sz="2000" spc="-10" dirty="0">
                <a:latin typeface="Lucida Sans Unicode"/>
                <a:cs typeface="Lucida Sans Unicode"/>
              </a:rPr>
              <a:t> reflect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the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relative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importance </a:t>
            </a:r>
            <a:r>
              <a:rPr sz="2000" spc="-10" dirty="0">
                <a:latin typeface="Lucida Sans Unicode"/>
                <a:cs typeface="Lucida Sans Unicode"/>
              </a:rPr>
              <a:t>of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sections</a:t>
            </a:r>
            <a:endParaRPr lang="en-CA" sz="2000" spc="-10" dirty="0">
              <a:latin typeface="Lucida Sans Unicode"/>
              <a:cs typeface="Lucida Sans Unicode"/>
            </a:endParaRPr>
          </a:p>
          <a:p>
            <a:pPr marL="1096010" marR="797560" indent="-256540">
              <a:lnSpc>
                <a:spcPct val="100000"/>
              </a:lnSpc>
            </a:pPr>
            <a:r>
              <a:rPr lang="en-CA" sz="2000" spc="-10" dirty="0">
                <a:latin typeface="Lucida Sans Unicode"/>
                <a:cs typeface="Lucida Sans Unicode"/>
              </a:rPr>
              <a:t>For details re APA’s 5 levels of headings see: </a:t>
            </a:r>
            <a:r>
              <a:rPr lang="en-CA" sz="2000" dirty="0">
                <a:latin typeface="Lucida Sans Unicode"/>
                <a:cs typeface="Lucida Sans Unicode"/>
              </a:rPr>
              <a:t>https://</a:t>
            </a:r>
            <a:r>
              <a:rPr lang="en-CA" sz="2000" dirty="0" err="1">
                <a:latin typeface="Lucida Sans Unicode"/>
                <a:cs typeface="Lucida Sans Unicode"/>
              </a:rPr>
              <a:t>apastyle.apa.org</a:t>
            </a:r>
            <a:r>
              <a:rPr lang="en-CA" sz="2000" dirty="0">
                <a:latin typeface="Lucida Sans Unicode"/>
                <a:cs typeface="Lucida Sans Unicode"/>
              </a:rPr>
              <a:t>/style-grammar-guidelines/paper-format/headings</a:t>
            </a:r>
            <a:endParaRPr sz="2000" dirty="0">
              <a:latin typeface="Lucida Sans Unicode"/>
              <a:cs typeface="Lucida Sans Unicode"/>
            </a:endParaRPr>
          </a:p>
          <a:p>
            <a:pPr marL="1096010" marR="148590" indent="-256540">
              <a:lnSpc>
                <a:spcPct val="100000"/>
              </a:lnSpc>
              <a:spcBef>
                <a:spcPts val="480"/>
              </a:spcBef>
            </a:pPr>
            <a:r>
              <a:rPr sz="2000" spc="-15" dirty="0">
                <a:latin typeface="Lucida Sans Unicode"/>
                <a:cs typeface="Lucida Sans Unicode"/>
              </a:rPr>
              <a:t>Headings</a:t>
            </a:r>
            <a:r>
              <a:rPr sz="2000" spc="10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for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research paper</a:t>
            </a:r>
            <a:r>
              <a:rPr lang="en-CA" sz="2000" spc="-15" dirty="0">
                <a:latin typeface="Lucida Sans Unicode"/>
                <a:cs typeface="Lucida Sans Unicode"/>
              </a:rPr>
              <a:t>s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are</a:t>
            </a:r>
            <a:r>
              <a:rPr lang="en-CA" sz="2000" spc="-10" dirty="0">
                <a:latin typeface="Lucida Sans Unicode"/>
                <a:cs typeface="Lucida Sans Unicode"/>
              </a:rPr>
              <a:t> generally:</a:t>
            </a:r>
            <a:r>
              <a:rPr sz="2000" spc="-15" dirty="0">
                <a:latin typeface="Lucida Sans Unicode"/>
                <a:cs typeface="Lucida Sans Unicode"/>
              </a:rPr>
              <a:t> background/problem,</a:t>
            </a:r>
            <a:r>
              <a:rPr sz="2000" spc="-10" dirty="0">
                <a:latin typeface="Lucida Sans Unicode"/>
                <a:cs typeface="Lucida Sans Unicode"/>
              </a:rPr>
              <a:t> </a:t>
            </a:r>
            <a:r>
              <a:rPr lang="en-CA" sz="2000" spc="-10" dirty="0">
                <a:latin typeface="Lucida Sans Unicode"/>
                <a:cs typeface="Lucida Sans Unicode"/>
              </a:rPr>
              <a:t>study </a:t>
            </a:r>
            <a:r>
              <a:rPr sz="2000" spc="-15" dirty="0">
                <a:latin typeface="Lucida Sans Unicode"/>
                <a:cs typeface="Lucida Sans Unicode"/>
              </a:rPr>
              <a:t>purpose</a:t>
            </a:r>
            <a:r>
              <a:rPr sz="2000" spc="-10" dirty="0">
                <a:latin typeface="Lucida Sans Unicode"/>
                <a:cs typeface="Lucida Sans Unicode"/>
              </a:rPr>
              <a:t>,</a:t>
            </a:r>
            <a:r>
              <a:rPr sz="2000" spc="20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method</a:t>
            </a:r>
            <a:r>
              <a:rPr lang="en-CA" sz="2000" spc="-15" dirty="0">
                <a:latin typeface="Lucida Sans Unicode"/>
                <a:cs typeface="Lucida Sans Unicode"/>
              </a:rPr>
              <a:t>s (with sub-headings of: </a:t>
            </a:r>
            <a:r>
              <a:rPr sz="2000" spc="-10" dirty="0">
                <a:latin typeface="Lucida Sans Unicode"/>
                <a:cs typeface="Lucida Sans Unicode"/>
              </a:rPr>
              <a:t>design,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sample</a:t>
            </a:r>
            <a:r>
              <a:rPr lang="en-CA" sz="2000" spc="-15" dirty="0">
                <a:latin typeface="Lucida Sans Unicode"/>
                <a:cs typeface="Lucida Sans Unicode"/>
              </a:rPr>
              <a:t> &amp; setting</a:t>
            </a:r>
            <a:r>
              <a:rPr sz="2000" spc="-15" dirty="0">
                <a:latin typeface="Lucida Sans Unicode"/>
                <a:cs typeface="Lucida Sans Unicode"/>
              </a:rPr>
              <a:t>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instruments, procedure</a:t>
            </a:r>
            <a:r>
              <a:rPr lang="en-CA" sz="2000" spc="-15" dirty="0">
                <a:latin typeface="Lucida Sans Unicode"/>
                <a:cs typeface="Lucida Sans Unicode"/>
              </a:rPr>
              <a:t>s</a:t>
            </a:r>
            <a:r>
              <a:rPr sz="2000" spc="-15" dirty="0">
                <a:latin typeface="Lucida Sans Unicode"/>
                <a:cs typeface="Lucida Sans Unicode"/>
              </a:rPr>
              <a:t>,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5" dirty="0">
                <a:latin typeface="Lucida Sans Unicode"/>
                <a:cs typeface="Lucida Sans Unicode"/>
              </a:rPr>
              <a:t>data</a:t>
            </a:r>
            <a:r>
              <a:rPr sz="2000" spc="-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analysis</a:t>
            </a:r>
            <a:r>
              <a:rPr lang="en-CA" sz="2000" spc="-10" dirty="0">
                <a:latin typeface="Lucida Sans Unicode"/>
                <a:cs typeface="Lucida Sans Unicode"/>
              </a:rPr>
              <a:t>)</a:t>
            </a:r>
            <a:r>
              <a:rPr sz="2000" spc="-10" dirty="0">
                <a:latin typeface="Lucida Sans Unicode"/>
                <a:cs typeface="Lucida Sans Unicode"/>
              </a:rPr>
              <a:t>, </a:t>
            </a:r>
            <a:r>
              <a:rPr lang="en-CA" sz="2000" spc="-10" dirty="0">
                <a:latin typeface="Lucida Sans Unicode"/>
                <a:cs typeface="Lucida Sans Unicode"/>
              </a:rPr>
              <a:t>results</a:t>
            </a:r>
            <a:r>
              <a:rPr sz="2000" spc="-10" dirty="0">
                <a:latin typeface="Lucida Sans Unicode"/>
                <a:cs typeface="Lucida Sans Unicode"/>
              </a:rPr>
              <a:t>,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sz="2000" spc="-10" dirty="0">
                <a:latin typeface="Lucida Sans Unicode"/>
                <a:cs typeface="Lucida Sans Unicode"/>
              </a:rPr>
              <a:t>discussion,</a:t>
            </a:r>
            <a:r>
              <a:rPr sz="2000" spc="15" dirty="0">
                <a:latin typeface="Lucida Sans Unicode"/>
                <a:cs typeface="Lucida Sans Unicode"/>
              </a:rPr>
              <a:t> </a:t>
            </a:r>
            <a:r>
              <a:rPr lang="en-CA" sz="2000" spc="-10" dirty="0">
                <a:latin typeface="Lucida Sans Unicode"/>
                <a:cs typeface="Lucida Sans Unicode"/>
              </a:rPr>
              <a:t>implications for nursing practice, </a:t>
            </a:r>
            <a:r>
              <a:rPr sz="2000" spc="-10" dirty="0">
                <a:latin typeface="Lucida Sans Unicode"/>
                <a:cs typeface="Lucida Sans Unicode"/>
              </a:rPr>
              <a:t>conclusion.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1620">
              <a:lnSpc>
                <a:spcPct val="100000"/>
              </a:lnSpc>
            </a:pPr>
            <a:r>
              <a:rPr lang="en-CA" sz="4100" b="1" dirty="0">
                <a:solidFill>
                  <a:srgbClr val="1F497C"/>
                </a:solidFill>
                <a:latin typeface="Calibri"/>
                <a:cs typeface="Calibri"/>
              </a:rPr>
              <a:t>APA </a:t>
            </a:r>
            <a:r>
              <a:rPr sz="4100" b="1" dirty="0">
                <a:solidFill>
                  <a:srgbClr val="1F497C"/>
                </a:solidFill>
                <a:latin typeface="Calibri"/>
                <a:cs typeface="Calibri"/>
              </a:rPr>
              <a:t>Headings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9402" y="2047239"/>
            <a:ext cx="7442834" cy="50055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37465" indent="-342900">
              <a:lnSpc>
                <a:spcPts val="2380"/>
              </a:lnSpc>
              <a:buFont typeface="Arial" panose="020B0604020202020204" pitchFamily="34" charset="0"/>
              <a:buChar char="•"/>
            </a:pPr>
            <a:r>
              <a:rPr sz="2200" spc="-5" dirty="0">
                <a:latin typeface="Lucida Sans Unicode"/>
                <a:cs typeface="Lucida Sans Unicode"/>
              </a:rPr>
              <a:t>Whe</a:t>
            </a:r>
            <a:r>
              <a:rPr sz="2200" spc="0" dirty="0">
                <a:latin typeface="Lucida Sans Unicode"/>
                <a:cs typeface="Lucida Sans Unicode"/>
              </a:rPr>
              <a:t>n </a:t>
            </a:r>
            <a:r>
              <a:rPr sz="2200" spc="-5" dirty="0">
                <a:latin typeface="Lucida Sans Unicode"/>
                <a:cs typeface="Lucida Sans Unicode"/>
              </a:rPr>
              <a:t>th</a:t>
            </a:r>
            <a:r>
              <a:rPr sz="2200" spc="0" dirty="0">
                <a:latin typeface="Lucida Sans Unicode"/>
                <a:cs typeface="Lucida Sans Unicode"/>
              </a:rPr>
              <a:t>e </a:t>
            </a:r>
            <a:r>
              <a:rPr sz="2200" spc="-5" dirty="0">
                <a:latin typeface="Lucida Sans Unicode"/>
                <a:cs typeface="Lucida Sans Unicode"/>
              </a:rPr>
              <a:t>name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sz="2200" spc="-1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o</a:t>
            </a:r>
            <a:r>
              <a:rPr sz="2200" spc="0" dirty="0">
                <a:latin typeface="Lucida Sans Unicode"/>
                <a:cs typeface="Lucida Sans Unicode"/>
              </a:rPr>
              <a:t>f </a:t>
            </a:r>
            <a:r>
              <a:rPr sz="2200" spc="-5" dirty="0">
                <a:latin typeface="Lucida Sans Unicode"/>
                <a:cs typeface="Lucida Sans Unicode"/>
              </a:rPr>
              <a:t>th</a:t>
            </a:r>
            <a:r>
              <a:rPr sz="2200" spc="0" dirty="0">
                <a:latin typeface="Lucida Sans Unicode"/>
                <a:cs typeface="Lucida Sans Unicode"/>
              </a:rPr>
              <a:t>e </a:t>
            </a:r>
            <a:r>
              <a:rPr sz="2200" spc="-5" dirty="0">
                <a:latin typeface="Lucida Sans Unicode"/>
                <a:cs typeface="Lucida Sans Unicode"/>
              </a:rPr>
              <a:t>author</a:t>
            </a:r>
            <a:r>
              <a:rPr lang="en-CA" sz="2200" spc="-5" dirty="0">
                <a:latin typeface="Lucida Sans Unicode"/>
                <a:cs typeface="Lucida Sans Unicode"/>
              </a:rPr>
              <a:t>[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lang="en-CA" sz="2200" spc="0" dirty="0">
                <a:latin typeface="Lucida Sans Unicode"/>
                <a:cs typeface="Lucida Sans Unicode"/>
              </a:rPr>
              <a:t>]</a:t>
            </a:r>
            <a:r>
              <a:rPr sz="2200" spc="-10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o</a:t>
            </a:r>
            <a:r>
              <a:rPr sz="2200" spc="0" dirty="0">
                <a:latin typeface="Lucida Sans Unicode"/>
                <a:cs typeface="Lucida Sans Unicode"/>
              </a:rPr>
              <a:t>f a</a:t>
            </a:r>
            <a:r>
              <a:rPr sz="2200" spc="-10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source</a:t>
            </a:r>
            <a:r>
              <a:rPr sz="2200" spc="0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ar</a:t>
            </a:r>
            <a:r>
              <a:rPr sz="2200" spc="0" dirty="0">
                <a:latin typeface="Lucida Sans Unicode"/>
                <a:cs typeface="Lucida Sans Unicode"/>
              </a:rPr>
              <a:t>e </a:t>
            </a:r>
            <a:r>
              <a:rPr sz="2200" spc="-5" dirty="0">
                <a:latin typeface="Lucida Sans Unicode"/>
                <a:cs typeface="Lucida Sans Unicode"/>
              </a:rPr>
              <a:t>part o</a:t>
            </a:r>
            <a:r>
              <a:rPr sz="2200" spc="0" dirty="0">
                <a:latin typeface="Lucida Sans Unicode"/>
                <a:cs typeface="Lucida Sans Unicode"/>
              </a:rPr>
              <a:t>f a </a:t>
            </a:r>
            <a:r>
              <a:rPr sz="2200" spc="-5" dirty="0">
                <a:latin typeface="Lucida Sans Unicode"/>
                <a:cs typeface="Lucida Sans Unicode"/>
              </a:rPr>
              <a:t>sentence</a:t>
            </a:r>
            <a:r>
              <a:rPr sz="2200" spc="0" dirty="0">
                <a:latin typeface="Lucida Sans Unicode"/>
                <a:cs typeface="Lucida Sans Unicode"/>
              </a:rPr>
              <a:t>, </a:t>
            </a:r>
            <a:r>
              <a:rPr sz="2200" spc="-5" dirty="0">
                <a:latin typeface="Lucida Sans Unicode"/>
                <a:cs typeface="Lucida Sans Unicode"/>
              </a:rPr>
              <a:t>th</a:t>
            </a:r>
            <a:r>
              <a:rPr sz="2200" spc="0" dirty="0">
                <a:latin typeface="Lucida Sans Unicode"/>
                <a:cs typeface="Lucida Sans Unicode"/>
              </a:rPr>
              <a:t>e </a:t>
            </a:r>
            <a:r>
              <a:rPr sz="2200" spc="-5" dirty="0">
                <a:latin typeface="Lucida Sans Unicode"/>
                <a:cs typeface="Lucida Sans Unicode"/>
              </a:rPr>
              <a:t>yea</a:t>
            </a:r>
            <a:r>
              <a:rPr sz="2200" spc="0" dirty="0">
                <a:latin typeface="Lucida Sans Unicode"/>
                <a:cs typeface="Lucida Sans Unicode"/>
              </a:rPr>
              <a:t>r</a:t>
            </a:r>
            <a:r>
              <a:rPr sz="2200" spc="-5" dirty="0">
                <a:latin typeface="Lucida Sans Unicode"/>
                <a:cs typeface="Lucida Sans Unicode"/>
              </a:rPr>
              <a:t> o</a:t>
            </a:r>
            <a:r>
              <a:rPr sz="2200" spc="0" dirty="0">
                <a:latin typeface="Lucida Sans Unicode"/>
                <a:cs typeface="Lucida Sans Unicode"/>
              </a:rPr>
              <a:t>f </a:t>
            </a:r>
            <a:r>
              <a:rPr sz="2200" spc="-5" dirty="0">
                <a:latin typeface="Lucida Sans Unicode"/>
                <a:cs typeface="Lucida Sans Unicode"/>
              </a:rPr>
              <a:t>publicatio</a:t>
            </a:r>
            <a:r>
              <a:rPr sz="2200" spc="0" dirty="0">
                <a:latin typeface="Lucida Sans Unicode"/>
                <a:cs typeface="Lucida Sans Unicode"/>
              </a:rPr>
              <a:t>n</a:t>
            </a:r>
            <a:r>
              <a:rPr sz="2200" spc="-5" dirty="0">
                <a:latin typeface="Lucida Sans Unicode"/>
                <a:cs typeface="Lucida Sans Unicode"/>
              </a:rPr>
              <a:t> appear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sz="2200" spc="-5" dirty="0">
                <a:latin typeface="Lucida Sans Unicode"/>
                <a:cs typeface="Lucida Sans Unicode"/>
              </a:rPr>
              <a:t> in parenthese</a:t>
            </a:r>
            <a:r>
              <a:rPr sz="2200" spc="0" dirty="0">
                <a:latin typeface="Lucida Sans Unicode"/>
                <a:cs typeface="Lucida Sans Unicode"/>
              </a:rPr>
              <a:t>s </a:t>
            </a:r>
            <a:r>
              <a:rPr sz="2200" spc="-5" dirty="0">
                <a:latin typeface="Lucida Sans Unicode"/>
                <a:cs typeface="Lucida Sans Unicode"/>
              </a:rPr>
              <a:t>followin</a:t>
            </a:r>
            <a:r>
              <a:rPr sz="2200" spc="0" dirty="0">
                <a:latin typeface="Lucida Sans Unicode"/>
                <a:cs typeface="Lucida Sans Unicode"/>
              </a:rPr>
              <a:t>g</a:t>
            </a:r>
            <a:r>
              <a:rPr sz="2200" spc="10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th</a:t>
            </a:r>
            <a:r>
              <a:rPr sz="2200" spc="0" dirty="0">
                <a:latin typeface="Lucida Sans Unicode"/>
                <a:cs typeface="Lucida Sans Unicode"/>
              </a:rPr>
              <a:t>e </a:t>
            </a:r>
            <a:r>
              <a:rPr sz="2200" spc="-5" dirty="0">
                <a:latin typeface="Lucida Sans Unicode"/>
                <a:cs typeface="Lucida Sans Unicode"/>
              </a:rPr>
              <a:t>identificatio</a:t>
            </a:r>
            <a:r>
              <a:rPr sz="2200" spc="0" dirty="0">
                <a:latin typeface="Lucida Sans Unicode"/>
                <a:cs typeface="Lucida Sans Unicode"/>
              </a:rPr>
              <a:t>n </a:t>
            </a:r>
            <a:r>
              <a:rPr sz="2200" spc="-5" dirty="0">
                <a:latin typeface="Lucida Sans Unicode"/>
                <a:cs typeface="Lucida Sans Unicode"/>
              </a:rPr>
              <a:t>o</a:t>
            </a:r>
            <a:r>
              <a:rPr sz="2200" spc="0" dirty="0">
                <a:latin typeface="Lucida Sans Unicode"/>
                <a:cs typeface="Lucida Sans Unicode"/>
              </a:rPr>
              <a:t>f </a:t>
            </a:r>
            <a:r>
              <a:rPr sz="2200" spc="-5" dirty="0">
                <a:latin typeface="Lucida Sans Unicode"/>
                <a:cs typeface="Lucida Sans Unicode"/>
              </a:rPr>
              <a:t>the authors</a:t>
            </a:r>
            <a:endParaRPr sz="2200" dirty="0">
              <a:latin typeface="Lucida Sans Unicode"/>
              <a:cs typeface="Lucida Sans Unicode"/>
            </a:endParaRPr>
          </a:p>
          <a:p>
            <a:pPr marL="524510" marR="297180" indent="-285750">
              <a:lnSpc>
                <a:spcPts val="2380"/>
              </a:lnSpc>
              <a:spcBef>
                <a:spcPts val="295"/>
              </a:spcBef>
              <a:buClr>
                <a:srgbClr val="4F82BD"/>
              </a:buClr>
              <a:buFont typeface="Verdana"/>
              <a:buChar char="◦"/>
              <a:tabLst>
                <a:tab pos="524510" algn="l"/>
              </a:tabLst>
            </a:pPr>
            <a:r>
              <a:rPr sz="2200" spc="-5" dirty="0">
                <a:latin typeface="Lucida Sans Unicode"/>
                <a:cs typeface="Lucida Sans Unicode"/>
              </a:rPr>
              <a:t>e.g.</a:t>
            </a:r>
            <a:r>
              <a:rPr sz="2200" spc="0" dirty="0">
                <a:latin typeface="Lucida Sans Unicode"/>
                <a:cs typeface="Lucida Sans Unicode"/>
              </a:rPr>
              <a:t>,</a:t>
            </a:r>
            <a:r>
              <a:rPr sz="2200" spc="1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Moor</a:t>
            </a:r>
            <a:r>
              <a:rPr sz="2200" spc="0" dirty="0">
                <a:latin typeface="Lucida Sans Unicode"/>
                <a:cs typeface="Lucida Sans Unicode"/>
              </a:rPr>
              <a:t>e</a:t>
            </a:r>
            <a:r>
              <a:rPr sz="2200" spc="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(1996</a:t>
            </a:r>
            <a:r>
              <a:rPr sz="2200" spc="0" dirty="0">
                <a:latin typeface="Lucida Sans Unicode"/>
                <a:cs typeface="Lucida Sans Unicode"/>
              </a:rPr>
              <a:t>)</a:t>
            </a:r>
            <a:r>
              <a:rPr sz="2200" spc="-20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als</a:t>
            </a:r>
            <a:r>
              <a:rPr sz="2200" spc="0" dirty="0">
                <a:latin typeface="Lucida Sans Unicode"/>
                <a:cs typeface="Lucida Sans Unicode"/>
              </a:rPr>
              <a:t>o</a:t>
            </a:r>
            <a:r>
              <a:rPr sz="2200" spc="-5" dirty="0">
                <a:latin typeface="Lucida Sans Unicode"/>
                <a:cs typeface="Lucida Sans Unicode"/>
              </a:rPr>
              <a:t> conducte</a:t>
            </a:r>
            <a:r>
              <a:rPr sz="2200" spc="0" dirty="0">
                <a:latin typeface="Lucida Sans Unicode"/>
                <a:cs typeface="Lucida Sans Unicode"/>
              </a:rPr>
              <a:t>d</a:t>
            </a:r>
            <a:r>
              <a:rPr sz="2200" spc="-5" dirty="0">
                <a:latin typeface="Lucida Sans Unicode"/>
                <a:cs typeface="Lucida Sans Unicode"/>
              </a:rPr>
              <a:t> </a:t>
            </a:r>
            <a:r>
              <a:rPr sz="2200" spc="0" dirty="0">
                <a:latin typeface="Lucida Sans Unicode"/>
                <a:cs typeface="Lucida Sans Unicode"/>
              </a:rPr>
              <a:t>a</a:t>
            </a:r>
            <a:r>
              <a:rPr sz="2200" spc="-5" dirty="0">
                <a:latin typeface="Lucida Sans Unicode"/>
                <a:cs typeface="Lucida Sans Unicode"/>
              </a:rPr>
              <a:t> focu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sz="2200" spc="-5" dirty="0">
                <a:latin typeface="Lucida Sans Unicode"/>
                <a:cs typeface="Lucida Sans Unicode"/>
              </a:rPr>
              <a:t> group </a:t>
            </a:r>
            <a:r>
              <a:rPr sz="2200" spc="0" dirty="0">
                <a:latin typeface="Lucida Sans Unicode"/>
                <a:cs typeface="Lucida Sans Unicode"/>
              </a:rPr>
              <a:t>of women participating</a:t>
            </a:r>
            <a:r>
              <a:rPr sz="2200" spc="-5" dirty="0">
                <a:latin typeface="Lucida Sans Unicode"/>
                <a:cs typeface="Lucida Sans Unicode"/>
              </a:rPr>
              <a:t> </a:t>
            </a:r>
            <a:r>
              <a:rPr sz="2200" spc="0" dirty="0">
                <a:latin typeface="Lucida Sans Unicode"/>
                <a:cs typeface="Lucida Sans Unicode"/>
              </a:rPr>
              <a:t>in cardiac</a:t>
            </a:r>
            <a:r>
              <a:rPr sz="2200" spc="-20" dirty="0">
                <a:latin typeface="Lucida Sans Unicode"/>
                <a:cs typeface="Lucida Sans Unicode"/>
              </a:rPr>
              <a:t> </a:t>
            </a:r>
            <a:r>
              <a:rPr sz="2200" spc="0" dirty="0">
                <a:latin typeface="Lucida Sans Unicode"/>
                <a:cs typeface="Lucida Sans Unicode"/>
              </a:rPr>
              <a:t>rehabilitation.</a:t>
            </a:r>
            <a:endParaRPr sz="2200" dirty="0">
              <a:latin typeface="Lucida Sans Unicode"/>
              <a:cs typeface="Lucida Sans Unicode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4F82BD"/>
              </a:buClr>
              <a:buFont typeface="Verdana"/>
              <a:buChar char="◦"/>
            </a:pPr>
            <a:endParaRPr sz="500" dirty="0"/>
          </a:p>
          <a:p>
            <a:pPr marL="354965" marR="617855" indent="-342900">
              <a:lnSpc>
                <a:spcPts val="2380"/>
              </a:lnSpc>
              <a:buFont typeface="Arial" panose="020B0604020202020204" pitchFamily="34" charset="0"/>
              <a:buChar char="•"/>
            </a:pPr>
            <a:r>
              <a:rPr sz="2200" spc="-5" dirty="0">
                <a:latin typeface="Lucida Sans Unicode"/>
                <a:cs typeface="Lucida Sans Unicode"/>
              </a:rPr>
              <a:t>Whe</a:t>
            </a:r>
            <a:r>
              <a:rPr sz="2200" spc="0" dirty="0">
                <a:latin typeface="Lucida Sans Unicode"/>
                <a:cs typeface="Lucida Sans Unicode"/>
              </a:rPr>
              <a:t>n </a:t>
            </a:r>
            <a:r>
              <a:rPr sz="2200" spc="-5" dirty="0">
                <a:latin typeface="Lucida Sans Unicode"/>
                <a:cs typeface="Lucida Sans Unicode"/>
              </a:rPr>
              <a:t>th</a:t>
            </a:r>
            <a:r>
              <a:rPr sz="2200" spc="0" dirty="0">
                <a:latin typeface="Lucida Sans Unicode"/>
                <a:cs typeface="Lucida Sans Unicode"/>
              </a:rPr>
              <a:t>e </a:t>
            </a:r>
            <a:r>
              <a:rPr sz="2200" spc="-5" dirty="0">
                <a:latin typeface="Lucida Sans Unicode"/>
                <a:cs typeface="Lucida Sans Unicode"/>
              </a:rPr>
              <a:t>author</a:t>
            </a:r>
            <a:r>
              <a:rPr sz="2200" spc="0" dirty="0">
                <a:latin typeface="Lucida Sans Unicode"/>
                <a:cs typeface="Lucida Sans Unicode"/>
              </a:rPr>
              <a:t>s </a:t>
            </a:r>
            <a:r>
              <a:rPr sz="2200" spc="-5" dirty="0">
                <a:latin typeface="Lucida Sans Unicode"/>
                <a:cs typeface="Lucida Sans Unicode"/>
              </a:rPr>
              <a:t>o</a:t>
            </a:r>
            <a:r>
              <a:rPr sz="2200" spc="0" dirty="0">
                <a:latin typeface="Lucida Sans Unicode"/>
                <a:cs typeface="Lucida Sans Unicode"/>
              </a:rPr>
              <a:t>f a</a:t>
            </a:r>
            <a:r>
              <a:rPr sz="2200" spc="-5" dirty="0">
                <a:latin typeface="Lucida Sans Unicode"/>
                <a:cs typeface="Lucida Sans Unicode"/>
              </a:rPr>
              <a:t> sourc</a:t>
            </a:r>
            <a:r>
              <a:rPr sz="2200" spc="0" dirty="0">
                <a:latin typeface="Lucida Sans Unicode"/>
                <a:cs typeface="Lucida Sans Unicode"/>
              </a:rPr>
              <a:t>e</a:t>
            </a:r>
            <a:r>
              <a:rPr sz="2200" spc="-5" dirty="0">
                <a:latin typeface="Lucida Sans Unicode"/>
                <a:cs typeface="Lucida Sans Unicode"/>
              </a:rPr>
              <a:t> ar</a:t>
            </a:r>
            <a:r>
              <a:rPr sz="2200" spc="0" dirty="0">
                <a:latin typeface="Lucida Sans Unicode"/>
                <a:cs typeface="Lucida Sans Unicode"/>
              </a:rPr>
              <a:t>e</a:t>
            </a:r>
            <a:r>
              <a:rPr sz="2200" spc="-5" dirty="0">
                <a:latin typeface="Lucida Sans Unicode"/>
                <a:cs typeface="Lucida Sans Unicode"/>
              </a:rPr>
              <a:t> no</a:t>
            </a:r>
            <a:r>
              <a:rPr sz="2200" spc="0" dirty="0">
                <a:latin typeface="Lucida Sans Unicode"/>
                <a:cs typeface="Lucida Sans Unicode"/>
              </a:rPr>
              <a:t>t </a:t>
            </a:r>
            <a:r>
              <a:rPr sz="2200" spc="-5" dirty="0">
                <a:latin typeface="Lucida Sans Unicode"/>
                <a:cs typeface="Lucida Sans Unicode"/>
              </a:rPr>
              <a:t>par</a:t>
            </a:r>
            <a:r>
              <a:rPr sz="2200" spc="0" dirty="0">
                <a:latin typeface="Lucida Sans Unicode"/>
                <a:cs typeface="Lucida Sans Unicode"/>
              </a:rPr>
              <a:t>t</a:t>
            </a:r>
            <a:r>
              <a:rPr sz="2200" spc="-5" dirty="0">
                <a:latin typeface="Lucida Sans Unicode"/>
                <a:cs typeface="Lucida Sans Unicode"/>
              </a:rPr>
              <a:t> o</a:t>
            </a:r>
            <a:r>
              <a:rPr sz="2200" spc="0" dirty="0">
                <a:latin typeface="Lucida Sans Unicode"/>
                <a:cs typeface="Lucida Sans Unicode"/>
              </a:rPr>
              <a:t>f </a:t>
            </a:r>
            <a:r>
              <a:rPr sz="2200" spc="-5" dirty="0">
                <a:latin typeface="Lucida Sans Unicode"/>
                <a:cs typeface="Lucida Sans Unicode"/>
              </a:rPr>
              <a:t>the forma</a:t>
            </a:r>
            <a:r>
              <a:rPr sz="2200" spc="0" dirty="0">
                <a:latin typeface="Lucida Sans Unicode"/>
                <a:cs typeface="Lucida Sans Unicode"/>
              </a:rPr>
              <a:t>l </a:t>
            </a:r>
            <a:r>
              <a:rPr sz="2200" spc="-5" dirty="0">
                <a:latin typeface="Lucida Sans Unicode"/>
                <a:cs typeface="Lucida Sans Unicode"/>
              </a:rPr>
              <a:t>sentenc</a:t>
            </a:r>
            <a:r>
              <a:rPr sz="2200" spc="0" dirty="0">
                <a:latin typeface="Lucida Sans Unicode"/>
                <a:cs typeface="Lucida Sans Unicode"/>
              </a:rPr>
              <a:t>e </a:t>
            </a:r>
            <a:r>
              <a:rPr sz="2200" spc="-5" dirty="0">
                <a:latin typeface="Lucida Sans Unicode"/>
                <a:cs typeface="Lucida Sans Unicode"/>
              </a:rPr>
              <a:t>structure</a:t>
            </a:r>
            <a:r>
              <a:rPr sz="2200" spc="0" dirty="0">
                <a:latin typeface="Lucida Sans Unicode"/>
                <a:cs typeface="Lucida Sans Unicode"/>
              </a:rPr>
              <a:t>, </a:t>
            </a:r>
            <a:r>
              <a:rPr sz="2200" spc="-5" dirty="0">
                <a:latin typeface="Lucida Sans Unicode"/>
                <a:cs typeface="Lucida Sans Unicode"/>
              </a:rPr>
              <a:t>bot</a:t>
            </a:r>
            <a:r>
              <a:rPr sz="2200" spc="0" dirty="0">
                <a:latin typeface="Lucida Sans Unicode"/>
                <a:cs typeface="Lucida Sans Unicode"/>
              </a:rPr>
              <a:t>h </a:t>
            </a:r>
            <a:r>
              <a:rPr sz="2200" spc="-5" dirty="0">
                <a:latin typeface="Lucida Sans Unicode"/>
                <a:cs typeface="Lucida Sans Unicode"/>
              </a:rPr>
              <a:t>th</a:t>
            </a:r>
            <a:r>
              <a:rPr sz="2200" spc="0" dirty="0">
                <a:latin typeface="Lucida Sans Unicode"/>
                <a:cs typeface="Lucida Sans Unicode"/>
              </a:rPr>
              <a:t>e </a:t>
            </a:r>
            <a:r>
              <a:rPr sz="2200" spc="-5" dirty="0">
                <a:latin typeface="Lucida Sans Unicode"/>
                <a:cs typeface="Lucida Sans Unicode"/>
              </a:rPr>
              <a:t>author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sz="2200" spc="-1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and year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sz="2200" spc="-5" dirty="0">
                <a:latin typeface="Lucida Sans Unicode"/>
                <a:cs typeface="Lucida Sans Unicode"/>
              </a:rPr>
              <a:t> o</a:t>
            </a:r>
            <a:r>
              <a:rPr sz="2200" spc="0" dirty="0">
                <a:latin typeface="Lucida Sans Unicode"/>
                <a:cs typeface="Lucida Sans Unicode"/>
              </a:rPr>
              <a:t>f</a:t>
            </a:r>
            <a:r>
              <a:rPr sz="2200" spc="-5" dirty="0">
                <a:latin typeface="Lucida Sans Unicode"/>
                <a:cs typeface="Lucida Sans Unicode"/>
              </a:rPr>
              <a:t> publicatio</a:t>
            </a:r>
            <a:r>
              <a:rPr sz="2200" spc="0" dirty="0">
                <a:latin typeface="Lucida Sans Unicode"/>
                <a:cs typeface="Lucida Sans Unicode"/>
              </a:rPr>
              <a:t>n</a:t>
            </a:r>
            <a:r>
              <a:rPr sz="2200" spc="-5" dirty="0">
                <a:latin typeface="Lucida Sans Unicode"/>
                <a:cs typeface="Lucida Sans Unicode"/>
              </a:rPr>
              <a:t> appea</a:t>
            </a:r>
            <a:r>
              <a:rPr sz="2200" spc="0" dirty="0">
                <a:latin typeface="Lucida Sans Unicode"/>
                <a:cs typeface="Lucida Sans Unicode"/>
              </a:rPr>
              <a:t>r</a:t>
            </a:r>
            <a:r>
              <a:rPr sz="2200" spc="-5" dirty="0">
                <a:latin typeface="Lucida Sans Unicode"/>
                <a:cs typeface="Lucida Sans Unicode"/>
              </a:rPr>
              <a:t> i</a:t>
            </a:r>
            <a:r>
              <a:rPr sz="2200" spc="0" dirty="0">
                <a:latin typeface="Lucida Sans Unicode"/>
                <a:cs typeface="Lucida Sans Unicode"/>
              </a:rPr>
              <a:t>n </a:t>
            </a:r>
            <a:r>
              <a:rPr sz="2200" spc="-5" dirty="0">
                <a:latin typeface="Lucida Sans Unicode"/>
                <a:cs typeface="Lucida Sans Unicode"/>
              </a:rPr>
              <a:t>parentheses, separate</a:t>
            </a:r>
            <a:r>
              <a:rPr sz="2200" spc="0" dirty="0">
                <a:latin typeface="Lucida Sans Unicode"/>
                <a:cs typeface="Lucida Sans Unicode"/>
              </a:rPr>
              <a:t>d</a:t>
            </a:r>
            <a:r>
              <a:rPr sz="2200" spc="-5" dirty="0">
                <a:latin typeface="Lucida Sans Unicode"/>
                <a:cs typeface="Lucida Sans Unicode"/>
              </a:rPr>
              <a:t> b</a:t>
            </a:r>
            <a:r>
              <a:rPr sz="2200" spc="0" dirty="0">
                <a:latin typeface="Lucida Sans Unicode"/>
                <a:cs typeface="Lucida Sans Unicode"/>
              </a:rPr>
              <a:t>y </a:t>
            </a:r>
            <a:r>
              <a:rPr sz="2200" spc="-5" dirty="0">
                <a:latin typeface="Lucida Sans Unicode"/>
                <a:cs typeface="Lucida Sans Unicode"/>
              </a:rPr>
              <a:t>semicolons</a:t>
            </a:r>
            <a:endParaRPr sz="2200" dirty="0">
              <a:latin typeface="Lucida Sans Unicode"/>
              <a:cs typeface="Lucida Sans Unicode"/>
            </a:endParaRPr>
          </a:p>
          <a:p>
            <a:pPr marL="524510" marR="12700" indent="-285750">
              <a:lnSpc>
                <a:spcPts val="2380"/>
              </a:lnSpc>
              <a:spcBef>
                <a:spcPts val="295"/>
              </a:spcBef>
              <a:buClr>
                <a:srgbClr val="4F82BD"/>
              </a:buClr>
              <a:buFont typeface="Verdana"/>
              <a:buChar char="◦"/>
              <a:tabLst>
                <a:tab pos="524510" algn="l"/>
              </a:tabLst>
            </a:pPr>
            <a:r>
              <a:rPr sz="2200" spc="-5" dirty="0">
                <a:latin typeface="Lucida Sans Unicode"/>
                <a:cs typeface="Lucida Sans Unicode"/>
              </a:rPr>
              <a:t>e.g.</a:t>
            </a:r>
            <a:r>
              <a:rPr sz="2200" spc="0" dirty="0">
                <a:latin typeface="Lucida Sans Unicode"/>
                <a:cs typeface="Lucida Sans Unicode"/>
              </a:rPr>
              <a:t>,</a:t>
            </a:r>
            <a:r>
              <a:rPr sz="2200" spc="1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Thi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sz="2200" spc="-5" dirty="0">
                <a:latin typeface="Lucida Sans Unicode"/>
                <a:cs typeface="Lucida Sans Unicode"/>
              </a:rPr>
              <a:t> mode</a:t>
            </a:r>
            <a:r>
              <a:rPr sz="2200" spc="0" dirty="0">
                <a:latin typeface="Lucida Sans Unicode"/>
                <a:cs typeface="Lucida Sans Unicode"/>
              </a:rPr>
              <a:t>l</a:t>
            </a:r>
            <a:r>
              <a:rPr sz="2200" spc="-5" dirty="0">
                <a:latin typeface="Lucida Sans Unicode"/>
                <a:cs typeface="Lucida Sans Unicode"/>
              </a:rPr>
              <a:t> o</a:t>
            </a:r>
            <a:r>
              <a:rPr sz="2200" spc="0" dirty="0">
                <a:latin typeface="Lucida Sans Unicode"/>
                <a:cs typeface="Lucida Sans Unicode"/>
              </a:rPr>
              <a:t>f</a:t>
            </a:r>
            <a:r>
              <a:rPr sz="2200" spc="-5" dirty="0">
                <a:latin typeface="Lucida Sans Unicode"/>
                <a:cs typeface="Lucida Sans Unicode"/>
              </a:rPr>
              <a:t> agin</a:t>
            </a:r>
            <a:r>
              <a:rPr sz="2200" spc="0" dirty="0">
                <a:latin typeface="Lucida Sans Unicode"/>
                <a:cs typeface="Lucida Sans Unicode"/>
              </a:rPr>
              <a:t>g </a:t>
            </a:r>
            <a:r>
              <a:rPr sz="2200" spc="-5" dirty="0">
                <a:latin typeface="Lucida Sans Unicode"/>
                <a:cs typeface="Lucida Sans Unicode"/>
              </a:rPr>
              <a:t>propose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sz="2200" spc="10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tha</a:t>
            </a:r>
            <a:r>
              <a:rPr sz="2200" spc="0" dirty="0">
                <a:latin typeface="Lucida Sans Unicode"/>
                <a:cs typeface="Lucida Sans Unicode"/>
              </a:rPr>
              <a:t>t</a:t>
            </a:r>
            <a:r>
              <a:rPr sz="2200" spc="-5" dirty="0">
                <a:latin typeface="Lucida Sans Unicode"/>
                <a:cs typeface="Lucida Sans Unicode"/>
              </a:rPr>
              <a:t> adaptation i</a:t>
            </a:r>
            <a:r>
              <a:rPr sz="2200" spc="0" dirty="0">
                <a:latin typeface="Lucida Sans Unicode"/>
                <a:cs typeface="Lucida Sans Unicode"/>
              </a:rPr>
              <a:t>s</a:t>
            </a:r>
            <a:r>
              <a:rPr sz="2200" spc="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determine</a:t>
            </a:r>
            <a:r>
              <a:rPr sz="2200" spc="0" dirty="0">
                <a:latin typeface="Lucida Sans Unicode"/>
                <a:cs typeface="Lucida Sans Unicode"/>
              </a:rPr>
              <a:t>d </a:t>
            </a:r>
            <a:r>
              <a:rPr sz="2200" spc="-5" dirty="0">
                <a:latin typeface="Lucida Sans Unicode"/>
                <a:cs typeface="Lucida Sans Unicode"/>
              </a:rPr>
              <a:t>b</a:t>
            </a:r>
            <a:r>
              <a:rPr sz="2200" spc="0" dirty="0">
                <a:latin typeface="Lucida Sans Unicode"/>
                <a:cs typeface="Lucida Sans Unicode"/>
              </a:rPr>
              <a:t>y </a:t>
            </a:r>
            <a:r>
              <a:rPr sz="2200" spc="-5" dirty="0">
                <a:latin typeface="Lucida Sans Unicode"/>
                <a:cs typeface="Lucida Sans Unicode"/>
              </a:rPr>
              <a:t>person-environmen</a:t>
            </a:r>
            <a:r>
              <a:rPr sz="2200" spc="0" dirty="0">
                <a:latin typeface="Lucida Sans Unicode"/>
                <a:cs typeface="Lucida Sans Unicode"/>
              </a:rPr>
              <a:t>t</a:t>
            </a:r>
            <a:r>
              <a:rPr sz="2200" spc="-10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fi</a:t>
            </a:r>
            <a:r>
              <a:rPr sz="2200" spc="0" dirty="0">
                <a:latin typeface="Lucida Sans Unicode"/>
                <a:cs typeface="Lucida Sans Unicode"/>
              </a:rPr>
              <a:t>t</a:t>
            </a:r>
            <a:r>
              <a:rPr sz="2200" spc="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(Lawton, 1998</a:t>
            </a:r>
            <a:r>
              <a:rPr sz="2200" spc="0" dirty="0">
                <a:latin typeface="Lucida Sans Unicode"/>
                <a:cs typeface="Lucida Sans Unicode"/>
              </a:rPr>
              <a:t>;</a:t>
            </a:r>
            <a:r>
              <a:rPr sz="2200" spc="-1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Strong</a:t>
            </a:r>
            <a:r>
              <a:rPr sz="2200" spc="0" dirty="0">
                <a:latin typeface="Lucida Sans Unicode"/>
                <a:cs typeface="Lucida Sans Unicode"/>
              </a:rPr>
              <a:t>,</a:t>
            </a:r>
            <a:r>
              <a:rPr sz="2200" spc="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2005)</a:t>
            </a:r>
            <a:r>
              <a:rPr sz="2200" spc="0" dirty="0">
                <a:latin typeface="Lucida Sans Unicode"/>
                <a:cs typeface="Lucida Sans Unicode"/>
              </a:rPr>
              <a:t>.</a:t>
            </a:r>
            <a:r>
              <a:rPr sz="2200" spc="-1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Note</a:t>
            </a:r>
            <a:r>
              <a:rPr sz="2200" spc="0" dirty="0">
                <a:latin typeface="Lucida Sans Unicode"/>
                <a:cs typeface="Lucida Sans Unicode"/>
              </a:rPr>
              <a:t>:</a:t>
            </a:r>
            <a:r>
              <a:rPr sz="2200" spc="10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i</a:t>
            </a:r>
            <a:r>
              <a:rPr sz="2200" spc="0" dirty="0">
                <a:latin typeface="Lucida Sans Unicode"/>
                <a:cs typeface="Lucida Sans Unicode"/>
              </a:rPr>
              <a:t>n </a:t>
            </a:r>
            <a:r>
              <a:rPr sz="2200" spc="-5" dirty="0">
                <a:latin typeface="Lucida Sans Unicode"/>
                <a:cs typeface="Lucida Sans Unicode"/>
              </a:rPr>
              <a:t>alphabetica</a:t>
            </a:r>
            <a:r>
              <a:rPr sz="2200" spc="0" dirty="0">
                <a:latin typeface="Lucida Sans Unicode"/>
                <a:cs typeface="Lucida Sans Unicode"/>
              </a:rPr>
              <a:t>l</a:t>
            </a:r>
            <a:r>
              <a:rPr sz="2200" spc="-15" dirty="0">
                <a:latin typeface="Lucida Sans Unicode"/>
                <a:cs typeface="Lucida Sans Unicode"/>
              </a:rPr>
              <a:t> </a:t>
            </a:r>
            <a:r>
              <a:rPr sz="2200" spc="-5" dirty="0">
                <a:latin typeface="Lucida Sans Unicode"/>
                <a:cs typeface="Lucida Sans Unicode"/>
              </a:rPr>
              <a:t>order</a:t>
            </a:r>
            <a:endParaRPr sz="22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235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9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>
              <a:lnSpc>
                <a:spcPct val="100000"/>
              </a:lnSpc>
            </a:pPr>
            <a:r>
              <a:rPr lang="en-CA" sz="4100" b="1" spc="-355" dirty="0">
                <a:solidFill>
                  <a:srgbClr val="1F497C"/>
                </a:solidFill>
                <a:latin typeface="Calibri"/>
                <a:cs typeface="Calibri"/>
              </a:rPr>
              <a:t>APA re </a:t>
            </a:r>
            <a:r>
              <a:rPr sz="4100" b="1" spc="-355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-70" dirty="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sz="4100" b="1" spc="-5" dirty="0">
                <a:solidFill>
                  <a:srgbClr val="1F497C"/>
                </a:solidFill>
                <a:latin typeface="Calibri"/>
                <a:cs typeface="Calibri"/>
              </a:rPr>
              <a:t>x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sz="4100" b="1" spc="5" dirty="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Ci</a:t>
            </a:r>
            <a:r>
              <a:rPr sz="4100" b="1" spc="-40" dirty="0">
                <a:solidFill>
                  <a:srgbClr val="1F497C"/>
                </a:solidFill>
                <a:latin typeface="Calibri"/>
                <a:cs typeface="Calibri"/>
              </a:rPr>
              <a:t>ta</a:t>
            </a:r>
            <a:r>
              <a:rPr sz="4100" b="1" spc="0" dirty="0">
                <a:solidFill>
                  <a:srgbClr val="1F497C"/>
                </a:solidFill>
                <a:latin typeface="Calibri"/>
                <a:cs typeface="Calibri"/>
              </a:rPr>
              <a:t>tions</a:t>
            </a:r>
            <a:endParaRPr sz="4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</TotalTime>
  <Words>1416</Words>
  <Application>Microsoft Macintosh PowerPoint</Application>
  <PresentationFormat>Custom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Lucida Sans Unicode</vt:lpstr>
      <vt:lpstr>Verdana</vt:lpstr>
      <vt:lpstr>Wingdings</vt:lpstr>
      <vt:lpstr>Office Theme</vt:lpstr>
      <vt:lpstr>PowerPoint Presentation</vt:lpstr>
      <vt:lpstr>Table of Contents*</vt:lpstr>
      <vt:lpstr>General Document Guidelines*</vt:lpstr>
      <vt:lpstr>Title Page*</vt:lpstr>
      <vt:lpstr>Abstract</vt:lpstr>
      <vt:lpstr>Body*</vt:lpstr>
      <vt:lpstr>APA re Quotations</vt:lpstr>
      <vt:lpstr>APA Headings</vt:lpstr>
      <vt:lpstr>APA re Text Citations</vt:lpstr>
      <vt:lpstr>Text Citations, cont’d:*</vt:lpstr>
      <vt:lpstr>APA re Reference List*</vt:lpstr>
      <vt:lpstr>Reference List, cont’d:</vt:lpstr>
      <vt:lpstr>PowerPoint Presentation</vt:lpstr>
      <vt:lpstr>Reference List, cont’d:</vt:lpstr>
      <vt:lpstr>Reference List, cont’d: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APA Formatting Guide for CCCN 2014 (2) [Read-Only] [Compatibility Mode]</dc:title>
  <dc:creator>David</dc:creator>
  <cp:lastModifiedBy>Jo-Ann Sawatzky</cp:lastModifiedBy>
  <cp:revision>19</cp:revision>
  <cp:lastPrinted>2020-02-24T01:34:45Z</cp:lastPrinted>
  <dcterms:created xsi:type="dcterms:W3CDTF">2020-02-20T20:01:26Z</dcterms:created>
  <dcterms:modified xsi:type="dcterms:W3CDTF">2020-02-24T02:53:44Z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2014-11-20T00:00:00Z</vt:filetime>
  </property>
  <property fmtid="{D5CDD505-2E9C-101B-9397-08002B2CF9AE}" pid="3" name="LastSaved">
    <vt:filetime>2020-02-21T00:00:00Z</vt:filetime>
  </property>
</Properties>
</file>